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3"/>
  </p:notesMasterIdLst>
  <p:sldIdLst>
    <p:sldId id="256" r:id="rId2"/>
    <p:sldId id="268" r:id="rId3"/>
    <p:sldId id="257" r:id="rId4"/>
    <p:sldId id="289" r:id="rId5"/>
    <p:sldId id="258" r:id="rId6"/>
    <p:sldId id="288" r:id="rId7"/>
    <p:sldId id="291" r:id="rId8"/>
    <p:sldId id="290" r:id="rId9"/>
    <p:sldId id="293" r:id="rId10"/>
    <p:sldId id="296" r:id="rId11"/>
    <p:sldId id="297" r:id="rId12"/>
    <p:sldId id="298" r:id="rId13"/>
    <p:sldId id="299" r:id="rId14"/>
    <p:sldId id="294" r:id="rId15"/>
    <p:sldId id="295" r:id="rId16"/>
    <p:sldId id="304" r:id="rId17"/>
    <p:sldId id="300" r:id="rId18"/>
    <p:sldId id="292" r:id="rId19"/>
    <p:sldId id="301" r:id="rId20"/>
    <p:sldId id="302" r:id="rId21"/>
    <p:sldId id="303" r:id="rId22"/>
    <p:sldId id="275" r:id="rId23"/>
    <p:sldId id="305" r:id="rId24"/>
    <p:sldId id="260" r:id="rId25"/>
    <p:sldId id="284" r:id="rId26"/>
    <p:sldId id="279" r:id="rId27"/>
    <p:sldId id="287" r:id="rId28"/>
    <p:sldId id="283" r:id="rId29"/>
    <p:sldId id="262" r:id="rId30"/>
    <p:sldId id="259" r:id="rId31"/>
    <p:sldId id="263" r:id="rId32"/>
    <p:sldId id="264" r:id="rId33"/>
    <p:sldId id="265" r:id="rId34"/>
    <p:sldId id="266" r:id="rId35"/>
    <p:sldId id="267" r:id="rId36"/>
    <p:sldId id="269" r:id="rId37"/>
    <p:sldId id="270" r:id="rId38"/>
    <p:sldId id="271" r:id="rId39"/>
    <p:sldId id="272" r:id="rId40"/>
    <p:sldId id="273" r:id="rId41"/>
    <p:sldId id="274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0000CC"/>
    <a:srgbClr val="00CC00"/>
    <a:srgbClr val="008000"/>
    <a:srgbClr val="993300"/>
    <a:srgbClr val="4093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2DA1DB-627D-4E60-8EAF-CD963E81AC0C}">
  <a:tblStyle styleId="{4D2DA1DB-627D-4E60-8EAF-CD963E81AC0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tcBdr/>
        <a:fill>
          <a:solidFill>
            <a:srgbClr val="D0DE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DE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357" autoAdjust="0"/>
  </p:normalViewPr>
  <p:slideViewPr>
    <p:cSldViewPr snapToGrid="0">
      <p:cViewPr>
        <p:scale>
          <a:sx n="125" d="100"/>
          <a:sy n="125" d="100"/>
        </p:scale>
        <p:origin x="54" y="-1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4" name="Google Shape;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Kernel concept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err="1"/>
              <a:t>Matriz</a:t>
            </a:r>
            <a:r>
              <a:rPr lang="en-US" dirty="0"/>
              <a:t> de pesos que se </a:t>
            </a:r>
            <a:r>
              <a:rPr lang="en-US" dirty="0" err="1"/>
              <a:t>deliza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la entrada de la </a:t>
            </a:r>
            <a:r>
              <a:rPr lang="en-US" dirty="0" err="1"/>
              <a:t>capa</a:t>
            </a:r>
            <a:r>
              <a:rPr lang="en-US" dirty="0"/>
              <a:t> </a:t>
            </a:r>
            <a:r>
              <a:rPr lang="en-US" dirty="0" err="1"/>
              <a:t>convolucional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Conjunto de pesos que se </a:t>
            </a:r>
            <a:r>
              <a:rPr lang="en-US" dirty="0" err="1"/>
              <a:t>utilizan</a:t>
            </a:r>
            <a:r>
              <a:rPr lang="en-US" dirty="0"/>
              <a:t> para </a:t>
            </a:r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especificos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entrada.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Element-wise multiplication between the input matrix and the kernel matrix.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 convolution operation forms a many-to-one relationship.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Dependiendo del </a:t>
            </a:r>
            <a:r>
              <a:rPr lang="es-ES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s-E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ciertos pixeles se van a estimular, y otros se van a inhibir</a:t>
            </a:r>
            <a:endParaRPr lang="es-E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9287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what is the difference between padding valid and padding same in </a:t>
            </a:r>
            <a:r>
              <a:rPr lang="en-US" dirty="0" err="1"/>
              <a:t>PyTorch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888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3143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8069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Max Pooling</a:t>
            </a:r>
            <a:endParaRPr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0348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Up Convolution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Reverses the operation of a standard convolutional layer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 transposed convolutional layer, on the other hand, is usually carried out for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upsampling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i.e. to generate an output feature map that has a spatial dimension greater than that of the input feature map.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https://towardsdatascience.com/what-is-transposed-convolutional-layer-40e5e6e31c11</a:t>
            </a:r>
            <a:endParaRPr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0798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Up Convolution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Reverses the operation of a standard convolutional layer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 transposed convolutional layer, on the other hand, is usually carried out for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upsampling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i.e. to generate an output feature map that has a spatial dimension greater than that of the input feature map.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https://datascience.stackexchange.com/questions/6107/what-are-deconvolutional-layers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https://arxiv.org/pdf/1603.07285v1.pdf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https://towardsdatascience.com/what-is-transposed-convolutional-layer-40e5e6e31c11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https://arxiv.org/pdf/1603.07285.pdf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https://github.com/vdumoulin/conv_arithmetic/blob/master/README.md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https://www.matthewzeiler.com/mattzeiler/deconvolutionalnetworks.pdf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https://medium.com/geekculture/deconvolution-and-how-it-works-and-its-importance-80ce8f137e1b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https://towardsdatascience.com/types-of-convolutions-in-deep-learning-717013397f4d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https://medium.com/@marsxiang/convolutions-transposed-and-deconvolution-6430c358a5b6</a:t>
            </a:r>
            <a:endParaRPr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1546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Pixel-wise soft-max over the final feature map combined with the cross entropy loss function.</a:t>
            </a:r>
            <a:endParaRPr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9987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Pixel-wise soft-max over the final feature map combined with the cross entropy loss function.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where l : Ω → {1, . . . , K} is the true label of each pixel and w : Ω → R is a weight map that we introduced to give some pixels more importance in the training.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https://stackoverflow.com/questions/17187507/why-use-softmax-as-opposed-to-standard-normalization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 err="1"/>
              <a:t>a_k</a:t>
            </a:r>
            <a:r>
              <a:rPr lang="es-PE" dirty="0"/>
              <a:t>(x) denotes </a:t>
            </a:r>
            <a:r>
              <a:rPr lang="es-PE" dirty="0" err="1"/>
              <a:t>the</a:t>
            </a:r>
            <a:r>
              <a:rPr lang="es-PE" dirty="0"/>
              <a:t> </a:t>
            </a:r>
            <a:r>
              <a:rPr lang="es-PE" dirty="0" err="1"/>
              <a:t>activation</a:t>
            </a:r>
            <a:r>
              <a:rPr lang="es-PE" dirty="0"/>
              <a:t> in </a:t>
            </a:r>
            <a:r>
              <a:rPr lang="es-PE" dirty="0" err="1"/>
              <a:t>feature</a:t>
            </a:r>
            <a:r>
              <a:rPr lang="es-PE" dirty="0"/>
              <a:t> </a:t>
            </a:r>
            <a:r>
              <a:rPr lang="es-PE" dirty="0" err="1"/>
              <a:t>channel</a:t>
            </a:r>
            <a:r>
              <a:rPr lang="es-PE" dirty="0"/>
              <a:t> k at </a:t>
            </a:r>
            <a:r>
              <a:rPr lang="es-PE" dirty="0" err="1"/>
              <a:t>the</a:t>
            </a:r>
            <a:r>
              <a:rPr lang="es-PE" dirty="0"/>
              <a:t> pixel position x</a:t>
            </a:r>
            <a:endParaRPr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8517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Pixel-wise soft-max over the final feature map combined with the cross entropy loss function.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where l : Ω → {1, . . . , K} is the true label of each pixel and w : Ω → R is a weight map that we introduced to give some pixels more importance in the training.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cross entropy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6064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https://www.v7labs.com/blog/image-segmentation-guide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 err="1"/>
              <a:t>Image</a:t>
            </a:r>
            <a:r>
              <a:rPr lang="es-PE" dirty="0"/>
              <a:t> </a:t>
            </a:r>
            <a:r>
              <a:rPr lang="es-PE" dirty="0" err="1"/>
              <a:t>Segmentation</a:t>
            </a:r>
            <a:r>
              <a:rPr lang="es-PE" dirty="0"/>
              <a:t> </a:t>
            </a:r>
            <a:r>
              <a:rPr lang="es-PE" dirty="0" err="1"/>
              <a:t>Algorithms</a:t>
            </a:r>
            <a:r>
              <a:rPr lang="es-PE" dirty="0"/>
              <a:t> </a:t>
            </a:r>
            <a:r>
              <a:rPr lang="es-PE" dirty="0" err="1"/>
              <a:t>Overview</a:t>
            </a: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https://arxiv.org/ftp/arxiv/papers/1707/1707.02051.pdf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A Survey of Semantic Segmentation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https://arxiv.org/pdf/1602.06541.pdf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Semantic Image Segmentation: Two Decades of Research</a:t>
            </a: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https://arxiv.org/pdf/2302.06378.pdf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 err="1"/>
              <a:t>Image</a:t>
            </a:r>
            <a:r>
              <a:rPr lang="es-PE" dirty="0"/>
              <a:t> </a:t>
            </a:r>
            <a:r>
              <a:rPr lang="es-PE" dirty="0" err="1"/>
              <a:t>Segmentation</a:t>
            </a:r>
            <a:r>
              <a:rPr lang="es-PE" dirty="0"/>
              <a:t> </a:t>
            </a:r>
            <a:r>
              <a:rPr lang="es-PE" dirty="0" err="1"/>
              <a:t>Using</a:t>
            </a:r>
            <a:r>
              <a:rPr lang="es-PE" dirty="0"/>
              <a:t> Deep </a:t>
            </a:r>
            <a:r>
              <a:rPr lang="es-PE" dirty="0" err="1"/>
              <a:t>Learning</a:t>
            </a:r>
            <a:r>
              <a:rPr lang="es-PE" dirty="0"/>
              <a:t>: A </a:t>
            </a:r>
            <a:r>
              <a:rPr lang="es-PE" dirty="0" err="1"/>
              <a:t>Survey</a:t>
            </a:r>
            <a:br>
              <a:rPr lang="es-PE" dirty="0"/>
            </a:br>
            <a:r>
              <a:rPr lang="es-PE" dirty="0"/>
              <a:t>https://arxiv.org/pdf/2001.05566.pdf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Random Forest with Learned Representations for Semantic Segmentation</a:t>
            </a: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https://arxiv.org/pdf/1901.07828.pdf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https://www.cse.iitk.ac.in/users/cs365/2012/submissions/rohanj/cs365/projects/report.pdf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https://www.microsoft.com/en-us/research/wp-content/uploads/2016/02/Criminisi_bmvc2008.pdf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======================================================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2006 - Conditional Random Fields (CRFs) based methods were introduced for semantic segmentation.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2012 - The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DeepLab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model was proposed by Chen et al., which employed a combination of convolutional neural networks (CNNs) and conditional random fields (CRFs) to achieve state-of-the-art results on the PASCAL VOC 2012 dataset.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2014 - Fully Convolutional Networks (FCN) were introduced by Long et al., which was a breakthrough in deep learning-based semantic segmentation. This method enabled end-to-end learning of segmentation tasks without the need for post-processing steps.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2015 -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SegNet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was introduced by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Badrinarayanan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et al., which was an encoder-decoder architecture that used max-pooling indices to perform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upsampling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2015 - U-Net was introduced by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Ronneberger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et al., which was a popular architecture for biomedical image segmentation. This architecture used skip connections to combine low-level and high-level features, improving segmentation accuracy.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2016 - Mask R-CNN was introduced by He et al., which extended the popular Faster R-CNN object detection architecture to perform instance segmentation.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2017 -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RefineNet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was introduced by Lin et al., which used multi-path refinement modules to combine features from different levels of a CNN.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2018 - DeepLabv3+ was proposed by Chen et al., which used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atrous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convolution, batch normalization, and improved skip connections to achieve state-of-the-art results on several datasets.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2019 - Dynamic Convolution was introduced by Zhu et al., which used dynamic kernels to learn adaptive spatial dependencies in feature maps, improving segmentation accuracy.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2020 - Vision Transformer (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ViT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) was proposed by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Dosovitskiy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et al., which achieved state-of-the-art results on several vision tasks, including semantic segmentation, by using self-attention mechanisms to capture global context.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07" name="Google Shape;3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https://arxiv.org/pdf/1505.04597.pdf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https://machinelearningmastery.com/cross-entropy-for-machine-learning/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https://machinelearningmastery.com/softmax-activation-function-with-python/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https://www.v7labs.com/blog/semantic-segmentation-guide</a:t>
            </a:r>
            <a:endParaRPr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20976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where l : Ω → {1, . . . , K} is the true label of each pixel and w : Ω → R is a weight map that we introduced to give some pixels more importance in the training.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3886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IDEAS: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en-US" dirty="0"/>
              <a:t>Explain two building blocks of U-Net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en-US" dirty="0"/>
              <a:t>Explain convolution, pooling and contrary operations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en-US" dirty="0"/>
              <a:t>Study loss functions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Read second paper "Fully Convolutional Networks for Semantic Segmentation" 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59" name="Google Shape;45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Images prompts: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	perceptron vs. neural network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	convolutional neural network</a:t>
            </a:r>
          </a:p>
          <a:p>
            <a:pPr marL="158750" indent="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None/>
            </a:pPr>
            <a:endParaRPr lang="en-US" sz="1100" b="0" dirty="0">
              <a:solidFill>
                <a:srgbClr val="000000"/>
              </a:solidFill>
              <a:latin typeface="Arial"/>
              <a:ea typeface="Calibri"/>
              <a:cs typeface="Arial"/>
              <a:sym typeface="Arial"/>
            </a:endParaRPr>
          </a:p>
          <a:p>
            <a:pPr marL="158750" indent="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None/>
            </a:pPr>
            <a:r>
              <a:rPr lang="en-US" sz="1100" b="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Arial"/>
              </a:rPr>
              <a:t>	</a:t>
            </a:r>
            <a:r>
              <a:rPr lang="es-MX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</a:t>
            </a:r>
            <a:r>
              <a:rPr lang="es-MX" sz="11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</a:t>
            </a:r>
            <a:endParaRPr lang="es-MX" sz="11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s-MX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Forests</a:t>
            </a:r>
            <a:endParaRPr lang="es-MX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GMM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1" name="Google Shape;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https://synscapes.on.liu.se/download.html (337GB)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https://host.robots.ox.ac.uk/pascal/VOC/voc2012/#history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https://www.kaggle.com/datasets/pablocumbrera/pascal-voc-2011-include-hands-foot-head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https://www.kaggle.com/datasets/huanghanchina/pascal-voc-2012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https://www.kaggle.com/datasets/solesensei/solesensei_bdd100k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https://www.kaggle.com/datasets/santurini/semantic-segmentation-drone-dataset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https://www.kaggle.com/datasets/xiaose/cityscapes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4215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390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3187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" name="Google Shape;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endParaRPr lang="en-US" sz="1100" b="0" i="0" u="none" strike="noStrike" cap="none" dirty="0">
              <a:solidFill>
                <a:schemeClr val="lt1"/>
              </a:solidFill>
              <a:latin typeface="Calibri"/>
              <a:ea typeface="Arial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1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Gradient Descent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100" b="0" i="0" u="none" strike="noStrike" cap="none" dirty="0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Convolution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1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Pooling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1100" b="0" i="0" u="none" strike="noStrike" cap="none" dirty="0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Pixel</a:t>
            </a:r>
            <a:r>
              <a:rPr lang="en-US" sz="11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-wise cross-entropy loss</a:t>
            </a:r>
            <a:endParaRPr lang="en-US"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3" name="Google Shape;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2" name="Google Shape;1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5" name="Google Shape;1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9" name="Google Shape;23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9" name="Google Shape;3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6" name="Google Shape;3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0" name="Google Shape;40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9" name="Google Shape;40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8" name="Google Shape;4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2" name="Google Shape;4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The typical use of convolutional networks is on classification tasks, where the output to an image is a single class label</a:t>
            </a:r>
            <a:endParaRPr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0204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However, in many visual tasks, especially in biomedical image processing, the desired output should include localization, i.e., a class label is supposed to be assigned to each pixel.</a:t>
            </a:r>
            <a:endParaRPr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1906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Increase the “What”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Reduce the “Where”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Create high-resolution segmentation map</a:t>
            </a:r>
            <a:endParaRPr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2149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Due to the unpadded convolutions, the output image is smaller than the input </a:t>
            </a:r>
            <a:endParaRPr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3694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907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20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6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www.jeremyjordan.me/semantic-segmentation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pdf/2302.06378.pdf" TargetMode="External"/><Relationship Id="rId5" Type="http://schemas.openxmlformats.org/officeDocument/2006/relationships/hyperlink" Target="https://www.v7labs.com/blog/image-segmentation-guide" TargetMode="External"/><Relationship Id="rId4" Type="http://schemas.openxmlformats.org/officeDocument/2006/relationships/hyperlink" Target="http://vision.stanford.edu/teaching/cs131_fall1718/files/cs131-class-notes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03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/>
        </p:nvSpPr>
        <p:spPr>
          <a:xfrm>
            <a:off x="750224" y="695656"/>
            <a:ext cx="3849072" cy="1078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PE" sz="3600" b="1" dirty="0">
                <a:latin typeface="+mj-lt"/>
                <a:cs typeface="Biome" panose="020B0503030204020804" pitchFamily="34" charset="0"/>
              </a:rPr>
              <a:t>S4 – PFC1</a:t>
            </a:r>
            <a:endParaRPr lang="en-US" sz="3600" b="1" i="0" u="none" strike="noStrike" cap="none" dirty="0">
              <a:solidFill>
                <a:srgbClr val="000000"/>
              </a:solidFill>
              <a:latin typeface="+mj-lt"/>
              <a:cs typeface="Biome" panose="020B0503030204020804" pitchFamily="34" charset="0"/>
              <a:sym typeface="Arial"/>
            </a:endParaRPr>
          </a:p>
        </p:txBody>
      </p:sp>
      <p:sp>
        <p:nvSpPr>
          <p:cNvPr id="18" name="Google Shape;18;p3"/>
          <p:cNvSpPr txBox="1"/>
          <p:nvPr/>
        </p:nvSpPr>
        <p:spPr>
          <a:xfrm>
            <a:off x="750224" y="2795712"/>
            <a:ext cx="1488008" cy="32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 / 04 / 2023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 txBox="1"/>
          <p:nvPr/>
        </p:nvSpPr>
        <p:spPr>
          <a:xfrm>
            <a:off x="750224" y="2052758"/>
            <a:ext cx="3849072" cy="46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4">
            <a:alphaModFix/>
          </a:blip>
          <a:srcRect t="-1912" r="54024"/>
          <a:stretch/>
        </p:blipFill>
        <p:spPr>
          <a:xfrm>
            <a:off x="174666" y="5214130"/>
            <a:ext cx="1942370" cy="107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computer vision Icon - Free PNG &amp; SVG 2486348 - Noun Project">
            <a:extLst>
              <a:ext uri="{FF2B5EF4-FFF2-40B4-BE49-F238E27FC236}">
                <a16:creationId xmlns:a16="http://schemas.microsoft.com/office/drawing/2014/main" id="{69E57F80-A64B-D133-E90E-163BBE9AC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260" y="339738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l="84306"/>
          <a:stretch/>
        </p:blipFill>
        <p:spPr>
          <a:xfrm>
            <a:off x="10278532" y="-1"/>
            <a:ext cx="191346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58977413-069E-1EC1-E6B2-CAE373DE4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29" y="1614486"/>
            <a:ext cx="3762375" cy="3629025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C09ED1FE-E241-8499-4312-786772E90C68}"/>
              </a:ext>
            </a:extLst>
          </p:cNvPr>
          <p:cNvSpPr txBox="1"/>
          <p:nvPr/>
        </p:nvSpPr>
        <p:spPr>
          <a:xfrm>
            <a:off x="4520841" y="1570632"/>
            <a:ext cx="72726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+mj-lt"/>
                <a:cs typeface="Times New Roman" panose="02020603050405020304" pitchFamily="18" charset="0"/>
              </a:rPr>
              <a:t>INSPIRATION: 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How to extract features with location information?</a:t>
            </a:r>
            <a:endParaRPr lang="en-US" sz="1800" b="1" dirty="0">
              <a:latin typeface="+mj-lt"/>
              <a:cs typeface="Times New Roman" panose="02020603050405020304" pitchFamily="18" charset="0"/>
            </a:endParaRPr>
          </a:p>
          <a:p>
            <a:endParaRPr lang="en-US" sz="1800" b="1" dirty="0">
              <a:latin typeface="+mj-lt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+mj-lt"/>
                <a:cs typeface="Times New Roman" panose="02020603050405020304" pitchFamily="18" charset="0"/>
              </a:rPr>
              <a:t>INPUT: 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image or batch</a:t>
            </a:r>
          </a:p>
          <a:p>
            <a:r>
              <a:rPr lang="en-US" sz="1800" b="1" dirty="0">
                <a:latin typeface="+mj-lt"/>
                <a:cs typeface="Times New Roman" panose="02020603050405020304" pitchFamily="18" charset="0"/>
              </a:rPr>
              <a:t>OUTPUT: 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new channel/feature map</a:t>
            </a:r>
          </a:p>
          <a:p>
            <a:endParaRPr lang="en-US" sz="1800" b="1" dirty="0">
              <a:latin typeface="+mj-lt"/>
              <a:cs typeface="Times New Roman" panose="02020603050405020304" pitchFamily="18" charset="0"/>
            </a:endParaRPr>
          </a:p>
          <a:p>
            <a:endParaRPr lang="en-US" sz="1800" b="1" dirty="0">
              <a:latin typeface="+mj-lt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+mj-lt"/>
                <a:cs typeface="Times New Roman" panose="02020603050405020304" pitchFamily="18" charset="0"/>
              </a:rPr>
              <a:t>CONSIDERATIONS: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Kernel values are learned through backpropagation.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Convolution operation forms many-to-one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Convolution is invariant to translation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4F5A1068-C0FC-9B9B-3492-3B992551E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128" y="4925367"/>
            <a:ext cx="265154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BB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torch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.nn.Conv2d(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in_channels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out_channels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kernel_size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stride,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padding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Google Shape;35;p5">
            <a:extLst>
              <a:ext uri="{FF2B5EF4-FFF2-40B4-BE49-F238E27FC236}">
                <a16:creationId xmlns:a16="http://schemas.microsoft.com/office/drawing/2014/main" id="{334EDCEC-74AB-982F-3C90-F6F544C15851}"/>
              </a:ext>
            </a:extLst>
          </p:cNvPr>
          <p:cNvSpPr txBox="1"/>
          <p:nvPr/>
        </p:nvSpPr>
        <p:spPr>
          <a:xfrm>
            <a:off x="398540" y="678110"/>
            <a:ext cx="1139492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PE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14;p15">
            <a:extLst>
              <a:ext uri="{FF2B5EF4-FFF2-40B4-BE49-F238E27FC236}">
                <a16:creationId xmlns:a16="http://schemas.microsoft.com/office/drawing/2014/main" id="{10ECF7E9-2C73-DF59-BD20-A56AEE629938}"/>
              </a:ext>
            </a:extLst>
          </p:cNvPr>
          <p:cNvSpPr txBox="1"/>
          <p:nvPr/>
        </p:nvSpPr>
        <p:spPr>
          <a:xfrm>
            <a:off x="1329131" y="1410939"/>
            <a:ext cx="1864245" cy="31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Kernel</a:t>
            </a:r>
          </a:p>
          <a:p>
            <a:pPr algn="ctr"/>
            <a:endParaRPr lang="en-US" sz="1600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5" name="Google Shape;314;p15">
            <a:extLst>
              <a:ext uri="{FF2B5EF4-FFF2-40B4-BE49-F238E27FC236}">
                <a16:creationId xmlns:a16="http://schemas.microsoft.com/office/drawing/2014/main" id="{1B518406-3669-F66C-569D-AB25E9AFE1AB}"/>
              </a:ext>
            </a:extLst>
          </p:cNvPr>
          <p:cNvSpPr txBox="1"/>
          <p:nvPr/>
        </p:nvSpPr>
        <p:spPr>
          <a:xfrm>
            <a:off x="1329130" y="5360034"/>
            <a:ext cx="1864245" cy="31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Image</a:t>
            </a:r>
          </a:p>
          <a:p>
            <a:pPr algn="ctr"/>
            <a:endParaRPr lang="en-US" sz="1600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537724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E92C9706-7CB4-7C10-C7F5-FF5457D80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2157"/>
            <a:ext cx="4211154" cy="2956315"/>
          </a:xfrm>
          <a:prstGeom prst="rect">
            <a:avLst/>
          </a:prstGeom>
        </p:spPr>
      </p:pic>
      <p:pic>
        <p:nvPicPr>
          <p:cNvPr id="34" name="Google Shape;34;p5"/>
          <p:cNvPicPr preferRelativeResize="0"/>
          <p:nvPr/>
        </p:nvPicPr>
        <p:blipFill rotWithShape="1">
          <a:blip r:embed="rId4">
            <a:alphaModFix/>
          </a:blip>
          <a:srcRect l="84306"/>
          <a:stretch/>
        </p:blipFill>
        <p:spPr>
          <a:xfrm>
            <a:off x="10278532" y="-1"/>
            <a:ext cx="191346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0B11E420-5325-E5BA-4B36-2264240EB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25" y="1882157"/>
            <a:ext cx="4569906" cy="29697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D8C4DD-F8E6-C491-3A5F-96C6C1C85AAC}"/>
              </a:ext>
            </a:extLst>
          </p:cNvPr>
          <p:cNvSpPr txBox="1"/>
          <p:nvPr/>
        </p:nvSpPr>
        <p:spPr>
          <a:xfrm>
            <a:off x="3833497" y="5162320"/>
            <a:ext cx="38517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tx1"/>
                </a:solidFill>
                <a:effectLst/>
                <a:latin typeface="mononoki NFM" panose="02000509000000000000" pitchFamily="49" charset="0"/>
              </a:rPr>
              <a:t>[(L − K + 2P)/S] + 1</a:t>
            </a:r>
          </a:p>
          <a:p>
            <a:pPr algn="ctr"/>
            <a:endParaRPr lang="en-US" sz="2000" dirty="0">
              <a:solidFill>
                <a:schemeClr val="tx1"/>
              </a:solidFill>
              <a:latin typeface="mononoki NFM" panose="02000509000000000000" pitchFamily="49" charset="0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mononoki NFM" panose="02000509000000000000" pitchFamily="49" charset="0"/>
              </a:rPr>
              <a:t>L = Width or Height</a:t>
            </a:r>
          </a:p>
        </p:txBody>
      </p:sp>
      <p:sp>
        <p:nvSpPr>
          <p:cNvPr id="10" name="CuadroTexto 1">
            <a:extLst>
              <a:ext uri="{FF2B5EF4-FFF2-40B4-BE49-F238E27FC236}">
                <a16:creationId xmlns:a16="http://schemas.microsoft.com/office/drawing/2014/main" id="{053FFF82-0006-2027-B19F-117EAB0478C8}"/>
              </a:ext>
            </a:extLst>
          </p:cNvPr>
          <p:cNvSpPr txBox="1"/>
          <p:nvPr/>
        </p:nvSpPr>
        <p:spPr>
          <a:xfrm>
            <a:off x="2125355" y="4667253"/>
            <a:ext cx="187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j-lt"/>
                <a:cs typeface="Times New Roman" panose="02020603050405020304" pitchFamily="18" charset="0"/>
              </a:rPr>
              <a:t>without padding</a:t>
            </a:r>
            <a:endParaRPr lang="en-US" sz="18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CuadroTexto 1">
            <a:extLst>
              <a:ext uri="{FF2B5EF4-FFF2-40B4-BE49-F238E27FC236}">
                <a16:creationId xmlns:a16="http://schemas.microsoft.com/office/drawing/2014/main" id="{092EBB95-3230-3E4D-27EF-58EEA676CB60}"/>
              </a:ext>
            </a:extLst>
          </p:cNvPr>
          <p:cNvSpPr txBox="1"/>
          <p:nvPr/>
        </p:nvSpPr>
        <p:spPr>
          <a:xfrm>
            <a:off x="7526295" y="4667253"/>
            <a:ext cx="187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j-lt"/>
                <a:cs typeface="Times New Roman" panose="02020603050405020304" pitchFamily="18" charset="0"/>
              </a:rPr>
              <a:t>with padding</a:t>
            </a:r>
            <a:endParaRPr lang="en-US" sz="18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5D0D9B1B-DFB7-1139-7710-44E6E5F51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508" y="563598"/>
            <a:ext cx="265154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BB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torch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.nn.Conv2d(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in_channels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out_channels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kernel_size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stride=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padding=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“valid”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798F4C69-5D55-B6F7-4BC2-7B90E3D50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9753" y="477408"/>
            <a:ext cx="265154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BB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torch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.nn.Conv2d(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in_channels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out_channels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kernel_size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stride=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padding=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“same”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732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l="84306"/>
          <a:stretch/>
        </p:blipFill>
        <p:spPr>
          <a:xfrm>
            <a:off x="10278532" y="-1"/>
            <a:ext cx="191346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B04B0B16-45D8-58FF-7F2B-7EFD76C52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76" y="861259"/>
            <a:ext cx="9913787" cy="55743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B17D4F-D0C3-FE78-15C6-467B03E35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3893" y="985913"/>
            <a:ext cx="2651540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BB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torch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.nn.Conv2d(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in_channels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out_channels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kernel_size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stride=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altLang="en-US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811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l="84306"/>
          <a:stretch/>
        </p:blipFill>
        <p:spPr>
          <a:xfrm>
            <a:off x="10278532" y="-1"/>
            <a:ext cx="191346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17D4F-D0C3-FE78-15C6-467B03E35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3893" y="985913"/>
            <a:ext cx="2651540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BB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torch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.nn.Conv2d(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in_channels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out_channels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kernel_size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stride=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altLang="en-US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A picture containing text, stationary&#10;&#10;Description automatically generated">
            <a:extLst>
              <a:ext uri="{FF2B5EF4-FFF2-40B4-BE49-F238E27FC236}">
                <a16:creationId xmlns:a16="http://schemas.microsoft.com/office/drawing/2014/main" id="{9612B876-E602-E400-9D73-812BE7F07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080" y="549087"/>
            <a:ext cx="6306750" cy="57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74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l="84306"/>
          <a:stretch/>
        </p:blipFill>
        <p:spPr>
          <a:xfrm>
            <a:off x="10278532" y="-1"/>
            <a:ext cx="191346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14;p15">
            <a:extLst>
              <a:ext uri="{FF2B5EF4-FFF2-40B4-BE49-F238E27FC236}">
                <a16:creationId xmlns:a16="http://schemas.microsoft.com/office/drawing/2014/main" id="{6B3058D1-DB73-CCCE-BD75-7F8479D72D41}"/>
              </a:ext>
            </a:extLst>
          </p:cNvPr>
          <p:cNvSpPr txBox="1"/>
          <p:nvPr/>
        </p:nvSpPr>
        <p:spPr>
          <a:xfrm>
            <a:off x="1685618" y="4823329"/>
            <a:ext cx="1864245" cy="31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200" b="1" i="0" dirty="0">
                <a:solidFill>
                  <a:srgbClr val="000000"/>
                </a:solidFill>
                <a:effectLst/>
                <a:latin typeface="Lucida Grande"/>
              </a:rPr>
              <a:t>Encoder building block </a:t>
            </a:r>
          </a:p>
          <a:p>
            <a:pPr algn="ctr"/>
            <a:endParaRPr lang="en-US" sz="1600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464305-E18F-A9E9-509D-322F83E3C05D}"/>
              </a:ext>
            </a:extLst>
          </p:cNvPr>
          <p:cNvGrpSpPr/>
          <p:nvPr/>
        </p:nvGrpSpPr>
        <p:grpSpPr>
          <a:xfrm>
            <a:off x="1074052" y="2260770"/>
            <a:ext cx="2765217" cy="2336457"/>
            <a:chOff x="699099" y="1656647"/>
            <a:chExt cx="2765217" cy="233645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CBB6E0-FBF1-8AE1-0C94-6EA81229CCEE}"/>
                </a:ext>
              </a:extLst>
            </p:cNvPr>
            <p:cNvSpPr/>
            <p:nvPr/>
          </p:nvSpPr>
          <p:spPr>
            <a:xfrm>
              <a:off x="2067426" y="2152053"/>
              <a:ext cx="350725" cy="11896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108E0D-2DD4-30E1-2062-F89AEEAC2FBA}"/>
                </a:ext>
              </a:extLst>
            </p:cNvPr>
            <p:cNvSpPr/>
            <p:nvPr/>
          </p:nvSpPr>
          <p:spPr>
            <a:xfrm>
              <a:off x="3090218" y="2152053"/>
              <a:ext cx="350725" cy="11896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A53DF5F-AFED-20EA-A5DE-D0D2C5946276}"/>
                </a:ext>
              </a:extLst>
            </p:cNvPr>
            <p:cNvSpPr/>
            <p:nvPr/>
          </p:nvSpPr>
          <p:spPr>
            <a:xfrm>
              <a:off x="2534848" y="2599525"/>
              <a:ext cx="438673" cy="251072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CDB2EE-1A28-9A72-37B8-090DECCEC5DA}"/>
                </a:ext>
              </a:extLst>
            </p:cNvPr>
            <p:cNvSpPr/>
            <p:nvPr/>
          </p:nvSpPr>
          <p:spPr>
            <a:xfrm>
              <a:off x="1172215" y="2152053"/>
              <a:ext cx="173443" cy="11896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1EFBF998-F989-1B7D-5427-BEE5CBC2EC94}"/>
                </a:ext>
              </a:extLst>
            </p:cNvPr>
            <p:cNvSpPr/>
            <p:nvPr/>
          </p:nvSpPr>
          <p:spPr>
            <a:xfrm>
              <a:off x="1487205" y="2599525"/>
              <a:ext cx="438673" cy="251072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7A1CBE20-15E0-0390-4EB6-FBDA8C04465E}"/>
                </a:ext>
              </a:extLst>
            </p:cNvPr>
            <p:cNvSpPr/>
            <p:nvPr/>
          </p:nvSpPr>
          <p:spPr>
            <a:xfrm>
              <a:off x="3136739" y="3470590"/>
              <a:ext cx="257681" cy="522514"/>
            </a:xfrm>
            <a:prstGeom prst="downArrow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Google Shape;314;p15">
              <a:extLst>
                <a:ext uri="{FF2B5EF4-FFF2-40B4-BE49-F238E27FC236}">
                  <a16:creationId xmlns:a16="http://schemas.microsoft.com/office/drawing/2014/main" id="{84642A3C-3209-E71D-D338-3EA21BF1FA96}"/>
                </a:ext>
              </a:extLst>
            </p:cNvPr>
            <p:cNvSpPr txBox="1"/>
            <p:nvPr/>
          </p:nvSpPr>
          <p:spPr>
            <a:xfrm>
              <a:off x="699099" y="1656647"/>
              <a:ext cx="1119673" cy="4767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sz="1200" b="1" dirty="0">
                  <a:latin typeface="Lucida Grande"/>
                </a:rPr>
                <a:t>C </a:t>
              </a:r>
              <a:br>
                <a:rPr lang="en-US" sz="1200" b="1" dirty="0">
                  <a:latin typeface="Lucida Grande"/>
                </a:rPr>
              </a:br>
              <a:r>
                <a:rPr lang="en-US" sz="1200" b="1" dirty="0">
                  <a:latin typeface="Lucida Grande"/>
                </a:rPr>
                <a:t>(# channels)</a:t>
              </a:r>
              <a:endParaRPr lang="en-US" sz="1600" b="1" i="0" dirty="0">
                <a:solidFill>
                  <a:srgbClr val="000000"/>
                </a:solidFill>
                <a:effectLst/>
                <a:latin typeface="Lucida Grande"/>
              </a:endParaRPr>
            </a:p>
          </p:txBody>
        </p:sp>
        <p:sp>
          <p:nvSpPr>
            <p:cNvPr id="16" name="Google Shape;314;p15">
              <a:extLst>
                <a:ext uri="{FF2B5EF4-FFF2-40B4-BE49-F238E27FC236}">
                  <a16:creationId xmlns:a16="http://schemas.microsoft.com/office/drawing/2014/main" id="{39EA1E09-187D-987A-82A3-6B872A0FBEF8}"/>
                </a:ext>
              </a:extLst>
            </p:cNvPr>
            <p:cNvSpPr txBox="1"/>
            <p:nvPr/>
          </p:nvSpPr>
          <p:spPr>
            <a:xfrm>
              <a:off x="2067426" y="1795387"/>
              <a:ext cx="397474" cy="319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sz="1200" b="1" dirty="0">
                  <a:latin typeface="Lucida Grande"/>
                </a:rPr>
                <a:t>2C</a:t>
              </a:r>
              <a:endParaRPr lang="en-US" sz="1600" b="1" i="0" dirty="0">
                <a:solidFill>
                  <a:srgbClr val="000000"/>
                </a:solidFill>
                <a:effectLst/>
                <a:latin typeface="Lucida Grande"/>
              </a:endParaRPr>
            </a:p>
          </p:txBody>
        </p:sp>
        <p:sp>
          <p:nvSpPr>
            <p:cNvPr id="17" name="Google Shape;314;p15">
              <a:extLst>
                <a:ext uri="{FF2B5EF4-FFF2-40B4-BE49-F238E27FC236}">
                  <a16:creationId xmlns:a16="http://schemas.microsoft.com/office/drawing/2014/main" id="{82BD8773-7383-68AD-8ED5-FB6223B8AC38}"/>
                </a:ext>
              </a:extLst>
            </p:cNvPr>
            <p:cNvSpPr txBox="1"/>
            <p:nvPr/>
          </p:nvSpPr>
          <p:spPr>
            <a:xfrm>
              <a:off x="3066842" y="1811287"/>
              <a:ext cx="397474" cy="319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sz="1200" b="1" dirty="0">
                  <a:latin typeface="Lucida Grande"/>
                </a:rPr>
                <a:t>2C</a:t>
              </a:r>
              <a:endParaRPr lang="en-US" sz="1600" b="1" i="0" dirty="0">
                <a:solidFill>
                  <a:srgbClr val="000000"/>
                </a:solidFill>
                <a:effectLst/>
                <a:latin typeface="Lucida Grande"/>
              </a:endParaRPr>
            </a:p>
          </p:txBody>
        </p:sp>
      </p:grpSp>
      <p:sp>
        <p:nvSpPr>
          <p:cNvPr id="2" name="Google Shape;35;p5">
            <a:extLst>
              <a:ext uri="{FF2B5EF4-FFF2-40B4-BE49-F238E27FC236}">
                <a16:creationId xmlns:a16="http://schemas.microsoft.com/office/drawing/2014/main" id="{8B6984FD-8277-CB8F-B05C-C2C5AF2A09A6}"/>
              </a:ext>
            </a:extLst>
          </p:cNvPr>
          <p:cNvSpPr txBox="1"/>
          <p:nvPr/>
        </p:nvSpPr>
        <p:spPr>
          <a:xfrm>
            <a:off x="398540" y="678110"/>
            <a:ext cx="1139492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PE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CNN | Introduction to Pooling Layer - GeeksforGeeks">
            <a:extLst>
              <a:ext uri="{FF2B5EF4-FFF2-40B4-BE49-F238E27FC236}">
                <a16:creationId xmlns:a16="http://schemas.microsoft.com/office/drawing/2014/main" id="{12AFEB1F-A365-682A-D3C4-8C5F2CC90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534" y="450376"/>
            <a:ext cx="6273218" cy="22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337512-B199-EF17-8BFB-114ACFA64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38" y="3045077"/>
            <a:ext cx="39973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750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l="84306"/>
          <a:stretch/>
        </p:blipFill>
        <p:spPr>
          <a:xfrm>
            <a:off x="10278532" y="-1"/>
            <a:ext cx="191346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0183CD-8D55-1A17-2A4C-3959F1B40470}"/>
              </a:ext>
            </a:extLst>
          </p:cNvPr>
          <p:cNvGrpSpPr/>
          <p:nvPr/>
        </p:nvGrpSpPr>
        <p:grpSpPr>
          <a:xfrm>
            <a:off x="1683708" y="2409613"/>
            <a:ext cx="2491198" cy="2038772"/>
            <a:chOff x="7162016" y="1802122"/>
            <a:chExt cx="2491198" cy="203877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2B23D9-4AFA-2131-C7B2-5A8055C1F8AD}"/>
                </a:ext>
              </a:extLst>
            </p:cNvPr>
            <p:cNvSpPr/>
            <p:nvPr/>
          </p:nvSpPr>
          <p:spPr>
            <a:xfrm>
              <a:off x="8261679" y="2651240"/>
              <a:ext cx="350725" cy="11896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BFC1072-EDD5-F512-8E3A-A2A1CF655353}"/>
                </a:ext>
              </a:extLst>
            </p:cNvPr>
            <p:cNvSpPr/>
            <p:nvPr/>
          </p:nvSpPr>
          <p:spPr>
            <a:xfrm>
              <a:off x="9284471" y="2651240"/>
              <a:ext cx="350725" cy="11896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DB22976-FA91-8085-8AED-6F718266B0B0}"/>
                </a:ext>
              </a:extLst>
            </p:cNvPr>
            <p:cNvSpPr/>
            <p:nvPr/>
          </p:nvSpPr>
          <p:spPr>
            <a:xfrm>
              <a:off x="8729101" y="3098712"/>
              <a:ext cx="438673" cy="251072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01501B-B16D-9DDB-1874-BECB75D195BA}"/>
                </a:ext>
              </a:extLst>
            </p:cNvPr>
            <p:cNvSpPr/>
            <p:nvPr/>
          </p:nvSpPr>
          <p:spPr>
            <a:xfrm>
              <a:off x="7366468" y="2651240"/>
              <a:ext cx="173443" cy="11896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FAC6CAA2-F74E-EEBF-1493-679DC3ECEFDB}"/>
                </a:ext>
              </a:extLst>
            </p:cNvPr>
            <p:cNvSpPr/>
            <p:nvPr/>
          </p:nvSpPr>
          <p:spPr>
            <a:xfrm>
              <a:off x="7681458" y="3098712"/>
              <a:ext cx="438673" cy="251072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785E9C34-CF67-A0A4-8545-6F08DC015918}"/>
                </a:ext>
              </a:extLst>
            </p:cNvPr>
            <p:cNvSpPr/>
            <p:nvPr/>
          </p:nvSpPr>
          <p:spPr>
            <a:xfrm flipV="1">
              <a:off x="9322500" y="1802122"/>
              <a:ext cx="257681" cy="540777"/>
            </a:xfrm>
            <a:prstGeom prst="downArrow">
              <a:avLst/>
            </a:prstGeom>
            <a:solidFill>
              <a:srgbClr val="00CC00"/>
            </a:solidFill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Google Shape;314;p15">
              <a:extLst>
                <a:ext uri="{FF2B5EF4-FFF2-40B4-BE49-F238E27FC236}">
                  <a16:creationId xmlns:a16="http://schemas.microsoft.com/office/drawing/2014/main" id="{43A59F98-06A2-3970-2626-2B8E4C621CCA}"/>
                </a:ext>
              </a:extLst>
            </p:cNvPr>
            <p:cNvSpPr txBox="1"/>
            <p:nvPr/>
          </p:nvSpPr>
          <p:spPr>
            <a:xfrm>
              <a:off x="7162016" y="2351111"/>
              <a:ext cx="397474" cy="251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sz="1200" b="1" dirty="0">
                  <a:latin typeface="Lucida Grande"/>
                </a:rPr>
                <a:t>4C</a:t>
              </a:r>
              <a:endParaRPr lang="en-US" sz="1600" b="1" i="0" dirty="0">
                <a:solidFill>
                  <a:srgbClr val="000000"/>
                </a:solidFill>
                <a:effectLst/>
                <a:latin typeface="Lucida Grande"/>
              </a:endParaRPr>
            </a:p>
          </p:txBody>
        </p:sp>
        <p:sp>
          <p:nvSpPr>
            <p:cNvPr id="27" name="Google Shape;314;p15">
              <a:extLst>
                <a:ext uri="{FF2B5EF4-FFF2-40B4-BE49-F238E27FC236}">
                  <a16:creationId xmlns:a16="http://schemas.microsoft.com/office/drawing/2014/main" id="{CBFAFD1A-8221-7028-4772-5EA90AFC4FCB}"/>
                </a:ext>
              </a:extLst>
            </p:cNvPr>
            <p:cNvSpPr txBox="1"/>
            <p:nvPr/>
          </p:nvSpPr>
          <p:spPr>
            <a:xfrm>
              <a:off x="8225689" y="2358042"/>
              <a:ext cx="397474" cy="271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sz="1200" b="1" dirty="0">
                  <a:latin typeface="Lucida Grande"/>
                </a:rPr>
                <a:t>2C</a:t>
              </a:r>
              <a:endParaRPr lang="en-US" sz="1600" b="1" i="0" dirty="0">
                <a:solidFill>
                  <a:srgbClr val="000000"/>
                </a:solidFill>
                <a:effectLst/>
                <a:latin typeface="Lucida Grande"/>
              </a:endParaRPr>
            </a:p>
          </p:txBody>
        </p:sp>
        <p:sp>
          <p:nvSpPr>
            <p:cNvPr id="28" name="Google Shape;314;p15">
              <a:extLst>
                <a:ext uri="{FF2B5EF4-FFF2-40B4-BE49-F238E27FC236}">
                  <a16:creationId xmlns:a16="http://schemas.microsoft.com/office/drawing/2014/main" id="{8A1598DF-8FB4-4802-D509-550BB8F7C1DA}"/>
                </a:ext>
              </a:extLst>
            </p:cNvPr>
            <p:cNvSpPr txBox="1"/>
            <p:nvPr/>
          </p:nvSpPr>
          <p:spPr>
            <a:xfrm>
              <a:off x="9255740" y="2351111"/>
              <a:ext cx="397474" cy="268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sz="1200" b="1" dirty="0">
                  <a:latin typeface="Lucida Grande"/>
                </a:rPr>
                <a:t>2C</a:t>
              </a:r>
              <a:endParaRPr lang="en-US" sz="1600" b="1" i="0" dirty="0">
                <a:solidFill>
                  <a:srgbClr val="000000"/>
                </a:solidFill>
                <a:effectLst/>
                <a:latin typeface="Lucida Grande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B284FA-9C60-3348-ADDC-40D1AF297F8F}"/>
                </a:ext>
              </a:extLst>
            </p:cNvPr>
            <p:cNvSpPr/>
            <p:nvPr/>
          </p:nvSpPr>
          <p:spPr>
            <a:xfrm>
              <a:off x="7191825" y="2651240"/>
              <a:ext cx="173443" cy="11896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Google Shape;314;p15">
            <a:extLst>
              <a:ext uri="{FF2B5EF4-FFF2-40B4-BE49-F238E27FC236}">
                <a16:creationId xmlns:a16="http://schemas.microsoft.com/office/drawing/2014/main" id="{6640ABA5-3C2B-0647-AEDF-077AFEE2F89D}"/>
              </a:ext>
            </a:extLst>
          </p:cNvPr>
          <p:cNvSpPr txBox="1"/>
          <p:nvPr/>
        </p:nvSpPr>
        <p:spPr>
          <a:xfrm>
            <a:off x="2013995" y="4734109"/>
            <a:ext cx="1864245" cy="31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200" b="1" i="0" dirty="0">
                <a:solidFill>
                  <a:srgbClr val="000000"/>
                </a:solidFill>
                <a:effectLst/>
                <a:latin typeface="Lucida Grande"/>
              </a:rPr>
              <a:t>Decoder building block </a:t>
            </a:r>
          </a:p>
          <a:p>
            <a:pPr algn="ctr"/>
            <a:endParaRPr lang="en-US" sz="1600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Google Shape;35;p5">
            <a:extLst>
              <a:ext uri="{FF2B5EF4-FFF2-40B4-BE49-F238E27FC236}">
                <a16:creationId xmlns:a16="http://schemas.microsoft.com/office/drawing/2014/main" id="{074F87A6-0529-376A-8CAA-9F302AAFAAE7}"/>
              </a:ext>
            </a:extLst>
          </p:cNvPr>
          <p:cNvSpPr txBox="1"/>
          <p:nvPr/>
        </p:nvSpPr>
        <p:spPr>
          <a:xfrm>
            <a:off x="398540" y="678110"/>
            <a:ext cx="1139492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PE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Upconvolution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A81F0-A932-4B64-6D31-CA0F319FA6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797"/>
          <a:stretch/>
        </p:blipFill>
        <p:spPr>
          <a:xfrm>
            <a:off x="6096000" y="649681"/>
            <a:ext cx="4048125" cy="173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A2111F-1188-3942-F618-E34FFD091D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97" t="-1830" b="1830"/>
          <a:stretch/>
        </p:blipFill>
        <p:spPr>
          <a:xfrm>
            <a:off x="6097774" y="5012461"/>
            <a:ext cx="4048125" cy="173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2750A5-BC63-47C6-4D7C-08AC102E03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73" r="33124"/>
          <a:stretch/>
        </p:blipFill>
        <p:spPr>
          <a:xfrm>
            <a:off x="6097773" y="2831071"/>
            <a:ext cx="4048125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26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l="84306"/>
          <a:stretch/>
        </p:blipFill>
        <p:spPr>
          <a:xfrm>
            <a:off x="10278532" y="-1"/>
            <a:ext cx="191346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5;p5">
            <a:extLst>
              <a:ext uri="{FF2B5EF4-FFF2-40B4-BE49-F238E27FC236}">
                <a16:creationId xmlns:a16="http://schemas.microsoft.com/office/drawing/2014/main" id="{074F87A6-0529-376A-8CAA-9F302AAFAAE7}"/>
              </a:ext>
            </a:extLst>
          </p:cNvPr>
          <p:cNvSpPr txBox="1"/>
          <p:nvPr/>
        </p:nvSpPr>
        <p:spPr>
          <a:xfrm>
            <a:off x="398540" y="678110"/>
            <a:ext cx="1139492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PE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Upconvolution</a:t>
            </a:r>
            <a:r>
              <a:rPr lang="es-PE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s-PE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Transposed</a:t>
            </a:r>
            <a:r>
              <a:rPr lang="es-PE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DC75A4-7CB1-30D7-E988-86B3EC5B6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02" y="2166831"/>
            <a:ext cx="3047875" cy="3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82C436B-716C-6B47-1B3A-D2F377C82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246" y="2166831"/>
            <a:ext cx="3008686" cy="3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C5407D3-FE9C-EE67-5309-1B0E9551E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100" y="2166831"/>
            <a:ext cx="3008686" cy="3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745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l="84306"/>
          <a:stretch/>
        </p:blipFill>
        <p:spPr>
          <a:xfrm>
            <a:off x="10278532" y="-1"/>
            <a:ext cx="191346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86;p17">
            <a:extLst>
              <a:ext uri="{FF2B5EF4-FFF2-40B4-BE49-F238E27FC236}">
                <a16:creationId xmlns:a16="http://schemas.microsoft.com/office/drawing/2014/main" id="{5C442162-5A45-F342-864A-952B32F46752}"/>
              </a:ext>
            </a:extLst>
          </p:cNvPr>
          <p:cNvSpPr/>
          <p:nvPr/>
        </p:nvSpPr>
        <p:spPr>
          <a:xfrm>
            <a:off x="4087071" y="1397069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An overview of semantic image segmentation.">
            <a:extLst>
              <a:ext uri="{FF2B5EF4-FFF2-40B4-BE49-F238E27FC236}">
                <a16:creationId xmlns:a16="http://schemas.microsoft.com/office/drawing/2014/main" id="{083F44C7-A05B-CC9E-896D-02CAB30AD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681"/>
            <a:ext cx="10437966" cy="593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5;p5">
            <a:extLst>
              <a:ext uri="{FF2B5EF4-FFF2-40B4-BE49-F238E27FC236}">
                <a16:creationId xmlns:a16="http://schemas.microsoft.com/office/drawing/2014/main" id="{CDBEE9D6-C2B0-36FB-6038-D6008F21C645}"/>
              </a:ext>
            </a:extLst>
          </p:cNvPr>
          <p:cNvSpPr txBox="1"/>
          <p:nvPr/>
        </p:nvSpPr>
        <p:spPr>
          <a:xfrm>
            <a:off x="398540" y="557026"/>
            <a:ext cx="1139492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PE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5533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04434398-BC4C-7CFA-0182-DCA685E733DB}"/>
              </a:ext>
            </a:extLst>
          </p:cNvPr>
          <p:cNvGrpSpPr/>
          <p:nvPr/>
        </p:nvGrpSpPr>
        <p:grpSpPr>
          <a:xfrm>
            <a:off x="2207045" y="3957791"/>
            <a:ext cx="1981200" cy="1952625"/>
            <a:chOff x="581025" y="4524138"/>
            <a:chExt cx="1981200" cy="1952625"/>
          </a:xfrm>
          <a:solidFill>
            <a:schemeClr val="accent2"/>
          </a:solidFill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0334DC7A-DF90-7063-ACFC-46529816811A}"/>
                </a:ext>
              </a:extLst>
            </p:cNvPr>
            <p:cNvSpPr/>
            <p:nvPr/>
          </p:nvSpPr>
          <p:spPr>
            <a:xfrm>
              <a:off x="581025" y="4524138"/>
              <a:ext cx="1981200" cy="1952625"/>
            </a:xfrm>
            <a:prstGeom prst="rect">
              <a:avLst/>
            </a:prstGeom>
            <a:solidFill>
              <a:srgbClr val="7030A0">
                <a:alpha val="6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82966003-12B1-37A3-64EE-3DF569D6AE32}"/>
                </a:ext>
              </a:extLst>
            </p:cNvPr>
            <p:cNvSpPr/>
            <p:nvPr/>
          </p:nvSpPr>
          <p:spPr>
            <a:xfrm>
              <a:off x="581025" y="4524139"/>
              <a:ext cx="342900" cy="33361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mononoki NFM"/>
                </a:rPr>
                <a:t>x</a:t>
              </a:r>
              <a:endParaRPr lang="es-PE" dirty="0">
                <a:solidFill>
                  <a:schemeClr val="tx1"/>
                </a:solidFill>
                <a:latin typeface="mononoki NFM"/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3DBF2A1-CFF4-3158-99AE-B3C1FBBD24DD}"/>
              </a:ext>
            </a:extLst>
          </p:cNvPr>
          <p:cNvGrpSpPr/>
          <p:nvPr/>
        </p:nvGrpSpPr>
        <p:grpSpPr>
          <a:xfrm>
            <a:off x="1864145" y="4153070"/>
            <a:ext cx="1981200" cy="1952625"/>
            <a:chOff x="581025" y="4524138"/>
            <a:chExt cx="1981200" cy="1952625"/>
          </a:xfrm>
          <a:solidFill>
            <a:schemeClr val="accent2"/>
          </a:solidFill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D73C4C28-5DA7-F64E-750F-72EA69FC50F8}"/>
                </a:ext>
              </a:extLst>
            </p:cNvPr>
            <p:cNvSpPr/>
            <p:nvPr/>
          </p:nvSpPr>
          <p:spPr>
            <a:xfrm>
              <a:off x="581025" y="4524138"/>
              <a:ext cx="1981200" cy="1952625"/>
            </a:xfrm>
            <a:prstGeom prst="rect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5E91FEDB-D98F-63EC-8198-FD887A78477A}"/>
                </a:ext>
              </a:extLst>
            </p:cNvPr>
            <p:cNvSpPr/>
            <p:nvPr/>
          </p:nvSpPr>
          <p:spPr>
            <a:xfrm>
              <a:off x="581025" y="4524139"/>
              <a:ext cx="342900" cy="33361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mononoki NFM"/>
                </a:rPr>
                <a:t>x</a:t>
              </a:r>
              <a:endParaRPr lang="es-PE" dirty="0">
                <a:solidFill>
                  <a:schemeClr val="tx1"/>
                </a:solidFill>
                <a:latin typeface="mononoki NFM"/>
              </a:endParaRPr>
            </a:p>
          </p:txBody>
        </p:sp>
      </p:grpSp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l="84306"/>
          <a:stretch/>
        </p:blipFill>
        <p:spPr>
          <a:xfrm>
            <a:off x="10278532" y="-1"/>
            <a:ext cx="191346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86;p17">
            <a:extLst>
              <a:ext uri="{FF2B5EF4-FFF2-40B4-BE49-F238E27FC236}">
                <a16:creationId xmlns:a16="http://schemas.microsoft.com/office/drawing/2014/main" id="{5C442162-5A45-F342-864A-952B32F46752}"/>
              </a:ext>
            </a:extLst>
          </p:cNvPr>
          <p:cNvSpPr/>
          <p:nvPr/>
        </p:nvSpPr>
        <p:spPr>
          <a:xfrm>
            <a:off x="3612727" y="932047"/>
            <a:ext cx="4149461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800" b="1" dirty="0">
                <a:solidFill>
                  <a:srgbClr val="002060"/>
                </a:solidFill>
                <a:latin typeface="mononoki NFM" panose="02000509000000000000"/>
              </a:rPr>
              <a:t>p</a:t>
            </a:r>
            <a:r>
              <a:rPr lang="en-US" sz="2800" b="1" i="0" u="none" strike="noStrike" cap="none" dirty="0">
                <a:solidFill>
                  <a:srgbClr val="002060"/>
                </a:solidFill>
                <a:latin typeface="mononoki NFM" panose="02000509000000000000"/>
                <a:sym typeface="Arial"/>
              </a:rPr>
              <a:t>ixel-wise soft-max</a:t>
            </a:r>
            <a:endParaRPr sz="2800" b="1" i="0" u="none" strike="noStrike" cap="none" dirty="0">
              <a:solidFill>
                <a:srgbClr val="002060"/>
              </a:solidFill>
              <a:latin typeface="mononoki NFM" panose="02000509000000000000"/>
              <a:sym typeface="Arial"/>
            </a:endParaRPr>
          </a:p>
        </p:txBody>
      </p:sp>
      <p:sp>
        <p:nvSpPr>
          <p:cNvPr id="2" name="Google Shape;35;p5">
            <a:extLst>
              <a:ext uri="{FF2B5EF4-FFF2-40B4-BE49-F238E27FC236}">
                <a16:creationId xmlns:a16="http://schemas.microsoft.com/office/drawing/2014/main" id="{F8A5CA91-1D10-621B-14B5-AC3F821CC6A8}"/>
              </a:ext>
            </a:extLst>
          </p:cNvPr>
          <p:cNvSpPr txBox="1"/>
          <p:nvPr/>
        </p:nvSpPr>
        <p:spPr>
          <a:xfrm>
            <a:off x="398540" y="543859"/>
            <a:ext cx="1139492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PE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2213D08-EA75-73A8-D553-FCDBE906C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216" y="1931024"/>
            <a:ext cx="7954485" cy="800212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1B7F8050-AFE3-0D1A-1C6E-AB5470B7A5A4}"/>
              </a:ext>
            </a:extLst>
          </p:cNvPr>
          <p:cNvGrpSpPr/>
          <p:nvPr/>
        </p:nvGrpSpPr>
        <p:grpSpPr>
          <a:xfrm>
            <a:off x="1527013" y="4348349"/>
            <a:ext cx="1981200" cy="1952625"/>
            <a:chOff x="581025" y="4524138"/>
            <a:chExt cx="1981200" cy="1952625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782A2954-307D-71E4-B7B3-557D17DDA33A}"/>
                </a:ext>
              </a:extLst>
            </p:cNvPr>
            <p:cNvSpPr/>
            <p:nvPr/>
          </p:nvSpPr>
          <p:spPr>
            <a:xfrm>
              <a:off x="581025" y="4524138"/>
              <a:ext cx="1981200" cy="1952625"/>
            </a:xfrm>
            <a:prstGeom prst="rect">
              <a:avLst/>
            </a:prstGeom>
            <a:solidFill>
              <a:srgbClr val="92D050">
                <a:alpha val="60000"/>
              </a:srgb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A31F4A31-1582-1EE8-5E0D-ADAEFC99CE4A}"/>
                </a:ext>
              </a:extLst>
            </p:cNvPr>
            <p:cNvSpPr/>
            <p:nvPr/>
          </p:nvSpPr>
          <p:spPr>
            <a:xfrm>
              <a:off x="581025" y="4524139"/>
              <a:ext cx="342900" cy="3336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mononoki NFM"/>
                </a:rPr>
                <a:t>x</a:t>
              </a:r>
              <a:endParaRPr lang="es-PE" dirty="0">
                <a:solidFill>
                  <a:schemeClr val="tx1"/>
                </a:solidFill>
                <a:latin typeface="mononoki NFM"/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DFF401A-7F52-FA74-29A4-E1F21998027F}"/>
              </a:ext>
            </a:extLst>
          </p:cNvPr>
          <p:cNvGrpSpPr/>
          <p:nvPr/>
        </p:nvGrpSpPr>
        <p:grpSpPr>
          <a:xfrm>
            <a:off x="1184113" y="4524451"/>
            <a:ext cx="1981200" cy="1952625"/>
            <a:chOff x="581025" y="4524138"/>
            <a:chExt cx="1981200" cy="1952625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2C866533-3423-8E58-9DB8-C244B8A93791}"/>
                </a:ext>
              </a:extLst>
            </p:cNvPr>
            <p:cNvSpPr/>
            <p:nvPr/>
          </p:nvSpPr>
          <p:spPr>
            <a:xfrm>
              <a:off x="581025" y="4524138"/>
              <a:ext cx="1981200" cy="1952625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A7512825-B7EC-C402-56D1-80301C33AA58}"/>
                </a:ext>
              </a:extLst>
            </p:cNvPr>
            <p:cNvSpPr/>
            <p:nvPr/>
          </p:nvSpPr>
          <p:spPr>
            <a:xfrm>
              <a:off x="581025" y="4524139"/>
              <a:ext cx="342900" cy="3336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mononoki NFM"/>
                </a:rPr>
                <a:t>x</a:t>
              </a:r>
              <a:endParaRPr lang="es-PE" dirty="0">
                <a:solidFill>
                  <a:schemeClr val="tx1"/>
                </a:solidFill>
                <a:latin typeface="mononoki NFM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593022A-2EE7-1ED7-7933-797F2C480DD6}"/>
                  </a:ext>
                </a:extLst>
              </p:cNvPr>
              <p:cNvSpPr txBox="1"/>
              <p:nvPr/>
            </p:nvSpPr>
            <p:spPr>
              <a:xfrm>
                <a:off x="2035595" y="3321056"/>
                <a:ext cx="3429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593022A-2EE7-1ED7-7933-797F2C480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595" y="3321056"/>
                <a:ext cx="34290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uadroTexto 25">
            <a:extLst>
              <a:ext uri="{FF2B5EF4-FFF2-40B4-BE49-F238E27FC236}">
                <a16:creationId xmlns:a16="http://schemas.microsoft.com/office/drawing/2014/main" id="{7AF736BE-09C4-FE92-F785-FF4E154AAB00}"/>
              </a:ext>
            </a:extLst>
          </p:cNvPr>
          <p:cNvSpPr txBox="1"/>
          <p:nvPr/>
        </p:nvSpPr>
        <p:spPr>
          <a:xfrm>
            <a:off x="2378495" y="3382610"/>
            <a:ext cx="137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feature maps</a:t>
            </a:r>
            <a:endParaRPr lang="es-PE" sz="1600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9CF5A5F1-8ABC-9537-B14A-992C1E4A0353}"/>
              </a:ext>
            </a:extLst>
          </p:cNvPr>
          <p:cNvSpPr/>
          <p:nvPr/>
        </p:nvSpPr>
        <p:spPr>
          <a:xfrm>
            <a:off x="6270835" y="3568573"/>
            <a:ext cx="626836" cy="6447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ononoki NFM"/>
              </a:rPr>
              <a:t>1</a:t>
            </a:r>
            <a:endParaRPr lang="es-PE" sz="2400" b="1" dirty="0">
              <a:solidFill>
                <a:schemeClr val="tx1"/>
              </a:solidFill>
              <a:latin typeface="mononoki NFM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5DDB281-E84E-1E83-23E3-1802C5E650C8}"/>
              </a:ext>
            </a:extLst>
          </p:cNvPr>
          <p:cNvSpPr/>
          <p:nvPr/>
        </p:nvSpPr>
        <p:spPr>
          <a:xfrm>
            <a:off x="6270835" y="4175595"/>
            <a:ext cx="626836" cy="6447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onoki NFM"/>
                <a:ea typeface="+mn-ea"/>
                <a:cs typeface="+mn-cs"/>
                <a:sym typeface="Arial"/>
              </a:rPr>
              <a:t>2</a:t>
            </a:r>
            <a:endParaRPr kumimoji="0" lang="es-PE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onoki NFM"/>
              <a:ea typeface="+mn-ea"/>
              <a:cs typeface="+mn-cs"/>
              <a:sym typeface="Arial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B9CA4F99-981C-3097-47F8-47D58467448E}"/>
              </a:ext>
            </a:extLst>
          </p:cNvPr>
          <p:cNvSpPr/>
          <p:nvPr/>
        </p:nvSpPr>
        <p:spPr>
          <a:xfrm>
            <a:off x="6270835" y="4816167"/>
            <a:ext cx="626836" cy="6447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 b="1" dirty="0">
                <a:solidFill>
                  <a:srgbClr val="000000"/>
                </a:solidFill>
                <a:latin typeface="mononoki NFM"/>
              </a:rPr>
              <a:t>3</a:t>
            </a:r>
            <a:endParaRPr kumimoji="0" lang="es-PE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onoki NFM"/>
              <a:ea typeface="+mn-ea"/>
              <a:cs typeface="+mn-cs"/>
              <a:sym typeface="Arial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03D1387-9435-6D33-C2A9-7379C1D4F908}"/>
              </a:ext>
            </a:extLst>
          </p:cNvPr>
          <p:cNvSpPr/>
          <p:nvPr/>
        </p:nvSpPr>
        <p:spPr>
          <a:xfrm>
            <a:off x="6270835" y="5460931"/>
            <a:ext cx="626836" cy="644764"/>
          </a:xfrm>
          <a:prstGeom prst="rect">
            <a:avLst/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 b="1" dirty="0">
                <a:solidFill>
                  <a:srgbClr val="000000"/>
                </a:solidFill>
                <a:latin typeface="mononoki NFM"/>
              </a:rPr>
              <a:t>4</a:t>
            </a:r>
            <a:endParaRPr kumimoji="0" lang="es-PE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onoki NFM"/>
              <a:ea typeface="+mn-ea"/>
              <a:cs typeface="+mn-cs"/>
              <a:sym typeface="Arial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2B692499-549C-2DAC-B1AE-6AF1B487DD72}"/>
              </a:ext>
            </a:extLst>
          </p:cNvPr>
          <p:cNvSpPr/>
          <p:nvPr/>
        </p:nvSpPr>
        <p:spPr>
          <a:xfrm>
            <a:off x="8572718" y="3568573"/>
            <a:ext cx="1614585" cy="6447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b="1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0.0320586</a:t>
            </a:r>
            <a:endParaRPr lang="es-PE" sz="1600" b="1" dirty="0">
              <a:solidFill>
                <a:schemeClr val="tx1"/>
              </a:solidFill>
              <a:latin typeface="mononoki NFM"/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05C16330-CCA9-9F62-3EA1-B62DB5D73A9E}"/>
              </a:ext>
            </a:extLst>
          </p:cNvPr>
          <p:cNvSpPr/>
          <p:nvPr/>
        </p:nvSpPr>
        <p:spPr>
          <a:xfrm>
            <a:off x="8572718" y="4175595"/>
            <a:ext cx="1614585" cy="6447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PE" sz="2000" b="1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0.08714432</a:t>
            </a:r>
            <a:endParaRPr kumimoji="0" lang="es-PE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onoki NFM"/>
              <a:ea typeface="+mn-ea"/>
              <a:cs typeface="+mn-cs"/>
              <a:sym typeface="Arial"/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810609FE-EC63-FE33-5BCA-F315F5BAD925}"/>
              </a:ext>
            </a:extLst>
          </p:cNvPr>
          <p:cNvSpPr/>
          <p:nvPr/>
        </p:nvSpPr>
        <p:spPr>
          <a:xfrm>
            <a:off x="8572718" y="4816167"/>
            <a:ext cx="1614585" cy="6447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PE" sz="2000" b="1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0.23688282</a:t>
            </a:r>
            <a:endParaRPr kumimoji="0" lang="es-PE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onoki NFM"/>
              <a:ea typeface="+mn-ea"/>
              <a:cs typeface="+mn-cs"/>
              <a:sym typeface="Arial"/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26BDEB7A-59CE-164B-8908-48C58D90FE65}"/>
              </a:ext>
            </a:extLst>
          </p:cNvPr>
          <p:cNvSpPr/>
          <p:nvPr/>
        </p:nvSpPr>
        <p:spPr>
          <a:xfrm>
            <a:off x="8572718" y="5460931"/>
            <a:ext cx="1614585" cy="644764"/>
          </a:xfrm>
          <a:prstGeom prst="rect">
            <a:avLst/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PE" sz="2000" b="1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0.64391426</a:t>
            </a:r>
            <a:endParaRPr kumimoji="0" lang="es-PE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onoki NFM"/>
              <a:ea typeface="+mn-ea"/>
              <a:cs typeface="+mn-cs"/>
              <a:sym typeface="Arial"/>
            </a:endParaRPr>
          </a:p>
        </p:txBody>
      </p:sp>
      <p:sp>
        <p:nvSpPr>
          <p:cNvPr id="40" name="Flecha: a la derecha 39">
            <a:extLst>
              <a:ext uri="{FF2B5EF4-FFF2-40B4-BE49-F238E27FC236}">
                <a16:creationId xmlns:a16="http://schemas.microsoft.com/office/drawing/2014/main" id="{0C22E563-3D59-F0B3-EC22-E0553E3B7256}"/>
              </a:ext>
            </a:extLst>
          </p:cNvPr>
          <p:cNvSpPr/>
          <p:nvPr/>
        </p:nvSpPr>
        <p:spPr>
          <a:xfrm>
            <a:off x="7314774" y="4524451"/>
            <a:ext cx="952500" cy="64476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BC21F859-4CDE-C022-7C0A-55ECE0F8FFBA}"/>
              </a:ext>
            </a:extLst>
          </p:cNvPr>
          <p:cNvSpPr txBox="1"/>
          <p:nvPr/>
        </p:nvSpPr>
        <p:spPr>
          <a:xfrm>
            <a:off x="5898731" y="3121001"/>
            <a:ext cx="1371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output O</a:t>
            </a:r>
            <a:endParaRPr lang="es-PE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7E4ED04F-7554-A389-86C6-ABB4482DE687}"/>
                  </a:ext>
                </a:extLst>
              </p:cNvPr>
              <p:cNvSpPr txBox="1"/>
              <p:nvPr/>
            </p:nvSpPr>
            <p:spPr>
              <a:xfrm>
                <a:off x="7883605" y="3075866"/>
                <a:ext cx="27252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/>
                  <a:t> = </a:t>
                </a:r>
                <a:r>
                  <a:rPr lang="en-US" sz="2000" b="1" dirty="0" err="1"/>
                  <a:t>softmax</a:t>
                </a:r>
                <a:r>
                  <a:rPr lang="en-US" sz="2000" b="1" dirty="0"/>
                  <a:t>(O)</a:t>
                </a:r>
                <a:endParaRPr lang="es-PE" sz="2000" b="1" dirty="0"/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7E4ED04F-7554-A389-86C6-ABB4482DE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605" y="3075866"/>
                <a:ext cx="2725207" cy="400110"/>
              </a:xfrm>
              <a:prstGeom prst="rect">
                <a:avLst/>
              </a:prstGeom>
              <a:blipFill>
                <a:blip r:embed="rId6"/>
                <a:stretch>
                  <a:fillRect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6">
            <a:extLst>
              <a:ext uri="{FF2B5EF4-FFF2-40B4-BE49-F238E27FC236}">
                <a16:creationId xmlns:a16="http://schemas.microsoft.com/office/drawing/2014/main" id="{B579321A-5C7A-B1EF-238A-450FA632788F}"/>
              </a:ext>
            </a:extLst>
          </p:cNvPr>
          <p:cNvSpPr txBox="1"/>
          <p:nvPr/>
        </p:nvSpPr>
        <p:spPr>
          <a:xfrm>
            <a:off x="6631498" y="6258586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output is a probability</a:t>
            </a:r>
            <a:endParaRPr lang="es-PE" sz="2000" dirty="0"/>
          </a:p>
        </p:txBody>
      </p:sp>
      <p:sp>
        <p:nvSpPr>
          <p:cNvPr id="4" name="Google Shape;35;p5">
            <a:extLst>
              <a:ext uri="{FF2B5EF4-FFF2-40B4-BE49-F238E27FC236}">
                <a16:creationId xmlns:a16="http://schemas.microsoft.com/office/drawing/2014/main" id="{151CFF59-02B1-1CE4-C123-EC18D0CA1CAA}"/>
              </a:ext>
            </a:extLst>
          </p:cNvPr>
          <p:cNvSpPr txBox="1"/>
          <p:nvPr/>
        </p:nvSpPr>
        <p:spPr>
          <a:xfrm>
            <a:off x="398540" y="557026"/>
            <a:ext cx="1139492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PE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4006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l="84306"/>
          <a:stretch/>
        </p:blipFill>
        <p:spPr>
          <a:xfrm>
            <a:off x="10278532" y="-1"/>
            <a:ext cx="191346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86;p17">
            <a:extLst>
              <a:ext uri="{FF2B5EF4-FFF2-40B4-BE49-F238E27FC236}">
                <a16:creationId xmlns:a16="http://schemas.microsoft.com/office/drawing/2014/main" id="{5C442162-5A45-F342-864A-952B32F46752}"/>
              </a:ext>
            </a:extLst>
          </p:cNvPr>
          <p:cNvSpPr/>
          <p:nvPr/>
        </p:nvSpPr>
        <p:spPr>
          <a:xfrm>
            <a:off x="4087071" y="1397069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5;p5">
            <a:extLst>
              <a:ext uri="{FF2B5EF4-FFF2-40B4-BE49-F238E27FC236}">
                <a16:creationId xmlns:a16="http://schemas.microsoft.com/office/drawing/2014/main" id="{F8A5CA91-1D10-621B-14B5-AC3F821CC6A8}"/>
              </a:ext>
            </a:extLst>
          </p:cNvPr>
          <p:cNvSpPr txBox="1"/>
          <p:nvPr/>
        </p:nvSpPr>
        <p:spPr>
          <a:xfrm>
            <a:off x="398540" y="678110"/>
            <a:ext cx="1139492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PE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r>
              <a:rPr lang="es-PE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BC54062-889F-5265-BCAE-7AA4EE27D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320" y="2218270"/>
            <a:ext cx="7516274" cy="184810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52F5259-459B-23FA-EFD4-9A970BDA11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167"/>
          <a:stretch/>
        </p:blipFill>
        <p:spPr>
          <a:xfrm>
            <a:off x="5420981" y="4370368"/>
            <a:ext cx="4449462" cy="68178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8D5E26D-0B5C-47CE-B933-9122DC75F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071" y="575932"/>
            <a:ext cx="7954485" cy="800212"/>
          </a:xfrm>
          <a:prstGeom prst="rect">
            <a:avLst/>
          </a:prstGeom>
        </p:spPr>
      </p:pic>
      <p:pic>
        <p:nvPicPr>
          <p:cNvPr id="4" name="Imagen 8">
            <a:extLst>
              <a:ext uri="{FF2B5EF4-FFF2-40B4-BE49-F238E27FC236}">
                <a16:creationId xmlns:a16="http://schemas.microsoft.com/office/drawing/2014/main" id="{3F19B8F9-4485-37CA-238D-2125DDE9CE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48" t="14855" r="4519" b="36175"/>
          <a:stretch/>
        </p:blipFill>
        <p:spPr>
          <a:xfrm>
            <a:off x="2559315" y="5274878"/>
            <a:ext cx="2114551" cy="905012"/>
          </a:xfrm>
          <a:prstGeom prst="rect">
            <a:avLst/>
          </a:prstGeom>
        </p:spPr>
      </p:pic>
      <p:sp>
        <p:nvSpPr>
          <p:cNvPr id="5" name="Google Shape;386;p17">
            <a:extLst>
              <a:ext uri="{FF2B5EF4-FFF2-40B4-BE49-F238E27FC236}">
                <a16:creationId xmlns:a16="http://schemas.microsoft.com/office/drawing/2014/main" id="{00394DE8-B149-835A-DE5E-BAF3FED21CCC}"/>
              </a:ext>
            </a:extLst>
          </p:cNvPr>
          <p:cNvSpPr/>
          <p:nvPr/>
        </p:nvSpPr>
        <p:spPr>
          <a:xfrm>
            <a:off x="2559315" y="1397069"/>
            <a:ext cx="61238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800" b="1" dirty="0">
                <a:solidFill>
                  <a:srgbClr val="002060"/>
                </a:solidFill>
                <a:latin typeface="mononoki NFM" panose="02000509000000000000"/>
              </a:rPr>
              <a:t>cross-entropy of the output</a:t>
            </a:r>
            <a:endParaRPr sz="2800" b="1" i="0" u="none" strike="noStrike" cap="none" dirty="0">
              <a:solidFill>
                <a:srgbClr val="002060"/>
              </a:solidFill>
              <a:latin typeface="mononoki NFM" panose="0200050900000000000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6">
                <a:extLst>
                  <a:ext uri="{FF2B5EF4-FFF2-40B4-BE49-F238E27FC236}">
                    <a16:creationId xmlns:a16="http://schemas.microsoft.com/office/drawing/2014/main" id="{4E0EB269-DCD6-34E5-55BC-8B5EB98D25EA}"/>
                  </a:ext>
                </a:extLst>
              </p:cNvPr>
              <p:cNvSpPr txBox="1"/>
              <p:nvPr/>
            </p:nvSpPr>
            <p:spPr>
              <a:xfrm>
                <a:off x="154010" y="4511203"/>
                <a:ext cx="51972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Given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output channels one for each class.</a:t>
                </a:r>
                <a:endParaRPr lang="es-PE" sz="2000" dirty="0"/>
              </a:p>
            </p:txBody>
          </p:sp>
        </mc:Choice>
        <mc:Fallback xmlns="">
          <p:sp>
            <p:nvSpPr>
              <p:cNvPr id="8" name="CuadroTexto 6">
                <a:extLst>
                  <a:ext uri="{FF2B5EF4-FFF2-40B4-BE49-F238E27FC236}">
                    <a16:creationId xmlns:a16="http://schemas.microsoft.com/office/drawing/2014/main" id="{4E0EB269-DCD6-34E5-55BC-8B5EB98D2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10" y="4511203"/>
                <a:ext cx="5197257" cy="400110"/>
              </a:xfrm>
              <a:prstGeom prst="rect">
                <a:avLst/>
              </a:prstGeom>
              <a:blipFill>
                <a:blip r:embed="rId7"/>
                <a:stretch>
                  <a:fillRect l="-1172" t="-6061" r="-469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6">
                <a:extLst>
                  <a:ext uri="{FF2B5EF4-FFF2-40B4-BE49-F238E27FC236}">
                    <a16:creationId xmlns:a16="http://schemas.microsoft.com/office/drawing/2014/main" id="{A4E6609A-EA87-AD1A-C912-C1FA5D9A4C11}"/>
                  </a:ext>
                </a:extLst>
              </p:cNvPr>
              <p:cNvSpPr txBox="1"/>
              <p:nvPr/>
            </p:nvSpPr>
            <p:spPr>
              <a:xfrm>
                <a:off x="4877231" y="5460931"/>
                <a:ext cx="45683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soft-max of the pixel at the position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,   where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its class label</a:t>
                </a:r>
                <a:endParaRPr lang="es-PE" sz="2000" dirty="0"/>
              </a:p>
            </p:txBody>
          </p:sp>
        </mc:Choice>
        <mc:Fallback xmlns="">
          <p:sp>
            <p:nvSpPr>
              <p:cNvPr id="10" name="CuadroTexto 6">
                <a:extLst>
                  <a:ext uri="{FF2B5EF4-FFF2-40B4-BE49-F238E27FC236}">
                    <a16:creationId xmlns:a16="http://schemas.microsoft.com/office/drawing/2014/main" id="{A4E6609A-EA87-AD1A-C912-C1FA5D9A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231" y="5460931"/>
                <a:ext cx="4568364" cy="707886"/>
              </a:xfrm>
              <a:prstGeom prst="rect">
                <a:avLst/>
              </a:prstGeom>
              <a:blipFill>
                <a:blip r:embed="rId8"/>
                <a:stretch>
                  <a:fillRect l="-1335" t="-4310" r="-2003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5373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47" y="-3330430"/>
            <a:ext cx="12192000" cy="685774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5"/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5"/>
          <p:cNvSpPr txBox="1"/>
          <p:nvPr/>
        </p:nvSpPr>
        <p:spPr>
          <a:xfrm>
            <a:off x="670522" y="861061"/>
            <a:ext cx="953907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s-PE" sz="3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Semantic</a:t>
            </a:r>
            <a:r>
              <a:rPr lang="es-PE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3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sz="3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5"/>
          <p:cNvSpPr/>
          <p:nvPr/>
        </p:nvSpPr>
        <p:spPr>
          <a:xfrm>
            <a:off x="811070" y="4048780"/>
            <a:ext cx="9409160" cy="45719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5"/>
          <p:cNvSpPr txBox="1"/>
          <p:nvPr/>
        </p:nvSpPr>
        <p:spPr>
          <a:xfrm>
            <a:off x="670522" y="2312446"/>
            <a:ext cx="1990791" cy="64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1" i="0" dirty="0">
                <a:solidFill>
                  <a:srgbClr val="000000"/>
                </a:solidFill>
                <a:effectLst/>
                <a:latin typeface="Lucida Grande"/>
              </a:rPr>
              <a:t>Fully Convolutional Networks for Semantic Segmentation</a:t>
            </a:r>
          </a:p>
          <a:p>
            <a:pPr algn="l"/>
            <a:endParaRPr lang="en-US" sz="1600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315" name="Google Shape;315;p15"/>
          <p:cNvSpPr txBox="1"/>
          <p:nvPr/>
        </p:nvSpPr>
        <p:spPr>
          <a:xfrm>
            <a:off x="670522" y="3064862"/>
            <a:ext cx="1990791" cy="22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 et al.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5"/>
          <p:cNvSpPr txBox="1"/>
          <p:nvPr/>
        </p:nvSpPr>
        <p:spPr>
          <a:xfrm>
            <a:off x="2339336" y="4968908"/>
            <a:ext cx="1990791" cy="789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sz="1200" b="1" i="0" dirty="0">
                <a:solidFill>
                  <a:srgbClr val="000000"/>
                </a:solidFill>
                <a:effectLst/>
                <a:latin typeface="Lucida Grande"/>
              </a:rPr>
              <a:t>Semantic Image Segmentation with Deep Convolutional Nets and Fully Connected CRFs</a:t>
            </a:r>
          </a:p>
        </p:txBody>
      </p:sp>
      <p:sp>
        <p:nvSpPr>
          <p:cNvPr id="317" name="Google Shape;317;p15"/>
          <p:cNvSpPr txBox="1"/>
          <p:nvPr/>
        </p:nvSpPr>
        <p:spPr>
          <a:xfrm>
            <a:off x="2339336" y="5885981"/>
            <a:ext cx="1990791" cy="22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Chen et al.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5"/>
          <p:cNvSpPr txBox="1"/>
          <p:nvPr/>
        </p:nvSpPr>
        <p:spPr>
          <a:xfrm>
            <a:off x="4333991" y="2312447"/>
            <a:ext cx="1990791" cy="647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sz="1200" b="1" i="0" dirty="0">
                <a:solidFill>
                  <a:srgbClr val="000000"/>
                </a:solidFill>
                <a:effectLst/>
                <a:latin typeface="Lucida Grande"/>
              </a:rPr>
              <a:t>U-Net: Convolutional Networks for Biomedical Image Segmentation</a:t>
            </a:r>
          </a:p>
        </p:txBody>
      </p:sp>
      <p:sp>
        <p:nvSpPr>
          <p:cNvPr id="319" name="Google Shape;319;p15"/>
          <p:cNvSpPr txBox="1"/>
          <p:nvPr/>
        </p:nvSpPr>
        <p:spPr>
          <a:xfrm>
            <a:off x="4333991" y="3127523"/>
            <a:ext cx="1990791" cy="256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Ronneberger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et al.</a:t>
            </a:r>
            <a:endParaRPr lang="es-PE" sz="12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22" name="Google Shape;322;p15"/>
          <p:cNvSpPr txBox="1"/>
          <p:nvPr/>
        </p:nvSpPr>
        <p:spPr>
          <a:xfrm>
            <a:off x="8229439" y="2315345"/>
            <a:ext cx="1990791" cy="840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1" dirty="0">
                <a:latin typeface="Lucida Grande"/>
              </a:rPr>
              <a:t>The One Hundred Layers Tiramisu: Fully Convolutional </a:t>
            </a:r>
            <a:r>
              <a:rPr lang="en-US" sz="1200" b="1" dirty="0" err="1">
                <a:latin typeface="Lucida Grande"/>
              </a:rPr>
              <a:t>DenseNets</a:t>
            </a:r>
            <a:r>
              <a:rPr lang="en-US" sz="1200" b="1" dirty="0">
                <a:latin typeface="Lucida Grande"/>
              </a:rPr>
              <a:t> for Semantic Segmentation</a:t>
            </a:r>
            <a:endParaRPr sz="1050" b="1" i="0" u="none" strike="noStrike" cap="none" dirty="0">
              <a:solidFill>
                <a:schemeClr val="dk1"/>
              </a:solidFill>
              <a:latin typeface="Lucida Grande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5"/>
          <p:cNvSpPr txBox="1"/>
          <p:nvPr/>
        </p:nvSpPr>
        <p:spPr>
          <a:xfrm>
            <a:off x="8229439" y="3155635"/>
            <a:ext cx="1990791" cy="19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Jegou</a:t>
            </a:r>
            <a:r>
              <a:rPr lang="es-PE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et al.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5"/>
          <p:cNvSpPr/>
          <p:nvPr/>
        </p:nvSpPr>
        <p:spPr>
          <a:xfrm>
            <a:off x="811070" y="4196931"/>
            <a:ext cx="9409160" cy="45719"/>
          </a:xfrm>
          <a:prstGeom prst="rect">
            <a:avLst/>
          </a:prstGeom>
          <a:solidFill>
            <a:srgbClr val="00A8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5"/>
          <p:cNvSpPr/>
          <p:nvPr/>
        </p:nvSpPr>
        <p:spPr>
          <a:xfrm>
            <a:off x="811070" y="4133423"/>
            <a:ext cx="9409160" cy="45719"/>
          </a:xfrm>
          <a:prstGeom prst="rect">
            <a:avLst/>
          </a:prstGeom>
          <a:solidFill>
            <a:srgbClr val="66D3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5"/>
          <p:cNvSpPr/>
          <p:nvPr/>
        </p:nvSpPr>
        <p:spPr>
          <a:xfrm>
            <a:off x="811070" y="4175150"/>
            <a:ext cx="9409160" cy="45719"/>
          </a:xfrm>
          <a:prstGeom prst="rect">
            <a:avLst/>
          </a:prstGeom>
          <a:solidFill>
            <a:srgbClr val="CD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327;p15"/>
          <p:cNvGrpSpPr/>
          <p:nvPr/>
        </p:nvGrpSpPr>
        <p:grpSpPr>
          <a:xfrm>
            <a:off x="1256604" y="3443926"/>
            <a:ext cx="158686" cy="724934"/>
            <a:chOff x="2070100" y="2563700"/>
            <a:chExt cx="92400" cy="411825"/>
          </a:xfrm>
        </p:grpSpPr>
        <p:cxnSp>
          <p:nvCxnSpPr>
            <p:cNvPr id="328" name="Google Shape;328;p1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" name="Google Shape;329;p1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A8ED"/>
            </a:solidFill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15"/>
          <p:cNvGrpSpPr/>
          <p:nvPr/>
        </p:nvGrpSpPr>
        <p:grpSpPr>
          <a:xfrm rot="10800000">
            <a:off x="3255390" y="4048780"/>
            <a:ext cx="158686" cy="724934"/>
            <a:chOff x="2070100" y="2563700"/>
            <a:chExt cx="92400" cy="411825"/>
          </a:xfrm>
        </p:grpSpPr>
        <p:cxnSp>
          <p:nvCxnSpPr>
            <p:cNvPr id="331" name="Google Shape;331;p1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" name="Google Shape;332;p1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A8ED"/>
            </a:solidFill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15"/>
          <p:cNvGrpSpPr/>
          <p:nvPr/>
        </p:nvGrpSpPr>
        <p:grpSpPr>
          <a:xfrm>
            <a:off x="5250044" y="3443926"/>
            <a:ext cx="158686" cy="724934"/>
            <a:chOff x="2070100" y="2563700"/>
            <a:chExt cx="92400" cy="411825"/>
          </a:xfrm>
        </p:grpSpPr>
        <p:cxnSp>
          <p:nvCxnSpPr>
            <p:cNvPr id="334" name="Google Shape;334;p1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5" name="Google Shape;335;p1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A8ED"/>
            </a:solidFill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" name="Google Shape;336;p15"/>
          <p:cNvGrpSpPr/>
          <p:nvPr/>
        </p:nvGrpSpPr>
        <p:grpSpPr>
          <a:xfrm rot="10800000">
            <a:off x="7499949" y="4048780"/>
            <a:ext cx="158686" cy="724934"/>
            <a:chOff x="2070100" y="2563700"/>
            <a:chExt cx="92400" cy="411825"/>
          </a:xfrm>
        </p:grpSpPr>
        <p:cxnSp>
          <p:nvCxnSpPr>
            <p:cNvPr id="337" name="Google Shape;337;p1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8" name="Google Shape;338;p1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A8ED"/>
            </a:solidFill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Google Shape;339;p15"/>
          <p:cNvGrpSpPr/>
          <p:nvPr/>
        </p:nvGrpSpPr>
        <p:grpSpPr>
          <a:xfrm>
            <a:off x="9704910" y="3443926"/>
            <a:ext cx="158686" cy="724934"/>
            <a:chOff x="2070100" y="2563700"/>
            <a:chExt cx="92400" cy="411825"/>
          </a:xfrm>
        </p:grpSpPr>
        <p:cxnSp>
          <p:nvCxnSpPr>
            <p:cNvPr id="340" name="Google Shape;340;p1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1" name="Google Shape;341;p1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A8ED"/>
            </a:solidFill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15"/>
          <p:cNvSpPr txBox="1"/>
          <p:nvPr/>
        </p:nvSpPr>
        <p:spPr>
          <a:xfrm>
            <a:off x="2731176" y="3683009"/>
            <a:ext cx="1282325" cy="22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PE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5"/>
          <p:cNvSpPr txBox="1"/>
          <p:nvPr/>
        </p:nvSpPr>
        <p:spPr>
          <a:xfrm>
            <a:off x="4692356" y="4314786"/>
            <a:ext cx="1282325" cy="22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PE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5"/>
          <p:cNvSpPr txBox="1"/>
          <p:nvPr/>
        </p:nvSpPr>
        <p:spPr>
          <a:xfrm>
            <a:off x="9143090" y="4314786"/>
            <a:ext cx="1282325" cy="22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5"/>
          <p:cNvSpPr txBox="1"/>
          <p:nvPr/>
        </p:nvSpPr>
        <p:spPr>
          <a:xfrm>
            <a:off x="6955329" y="3683009"/>
            <a:ext cx="1282325" cy="22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PE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5"/>
          <p:cNvSpPr txBox="1"/>
          <p:nvPr/>
        </p:nvSpPr>
        <p:spPr>
          <a:xfrm>
            <a:off x="683882" y="4314786"/>
            <a:ext cx="1282325" cy="22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PE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18;p15">
            <a:extLst>
              <a:ext uri="{FF2B5EF4-FFF2-40B4-BE49-F238E27FC236}">
                <a16:creationId xmlns:a16="http://schemas.microsoft.com/office/drawing/2014/main" id="{D33015A3-E7AF-823D-2739-D495204ADB56}"/>
              </a:ext>
            </a:extLst>
          </p:cNvPr>
          <p:cNvSpPr txBox="1"/>
          <p:nvPr/>
        </p:nvSpPr>
        <p:spPr>
          <a:xfrm>
            <a:off x="6663239" y="4942878"/>
            <a:ext cx="1990791" cy="815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s-PE" sz="1200" b="1" i="0" dirty="0" err="1">
                <a:solidFill>
                  <a:srgbClr val="000000"/>
                </a:solidFill>
                <a:effectLst/>
                <a:latin typeface="Lucida Grande"/>
              </a:rPr>
              <a:t>SegNet</a:t>
            </a:r>
            <a:r>
              <a:rPr lang="es-PE" sz="1200" b="1" i="0" dirty="0">
                <a:solidFill>
                  <a:srgbClr val="000000"/>
                </a:solidFill>
                <a:effectLst/>
                <a:latin typeface="Lucida Grande"/>
              </a:rPr>
              <a:t>: A Deep </a:t>
            </a:r>
            <a:r>
              <a:rPr lang="es-PE" sz="1200" b="1" i="0" dirty="0" err="1">
                <a:solidFill>
                  <a:srgbClr val="000000"/>
                </a:solidFill>
                <a:effectLst/>
                <a:latin typeface="Lucida Grande"/>
              </a:rPr>
              <a:t>Convolutional</a:t>
            </a:r>
            <a:r>
              <a:rPr lang="es-PE" sz="1200" b="1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  <a:r>
              <a:rPr lang="es-PE" sz="1200" b="1" i="0" dirty="0" err="1">
                <a:solidFill>
                  <a:srgbClr val="000000"/>
                </a:solidFill>
                <a:effectLst/>
                <a:latin typeface="Lucida Grande"/>
              </a:rPr>
              <a:t>Encoder-Decoder</a:t>
            </a:r>
            <a:r>
              <a:rPr lang="es-PE" sz="1200" b="1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  <a:r>
              <a:rPr lang="es-PE" sz="1200" b="1" i="0" dirty="0" err="1">
                <a:solidFill>
                  <a:srgbClr val="000000"/>
                </a:solidFill>
                <a:effectLst/>
                <a:latin typeface="Lucida Grande"/>
              </a:rPr>
              <a:t>Architecture</a:t>
            </a:r>
            <a:r>
              <a:rPr lang="es-PE" sz="1200" b="1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  <a:r>
              <a:rPr lang="es-PE" sz="1200" b="1" i="0" dirty="0" err="1">
                <a:solidFill>
                  <a:srgbClr val="000000"/>
                </a:solidFill>
                <a:effectLst/>
                <a:latin typeface="Lucida Grande"/>
              </a:rPr>
              <a:t>for</a:t>
            </a:r>
            <a:r>
              <a:rPr lang="es-PE" sz="1200" b="1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  <a:r>
              <a:rPr lang="es-PE" sz="1200" b="1" i="0" dirty="0" err="1">
                <a:solidFill>
                  <a:srgbClr val="000000"/>
                </a:solidFill>
                <a:effectLst/>
                <a:latin typeface="Lucida Grande"/>
              </a:rPr>
              <a:t>Image</a:t>
            </a:r>
            <a:r>
              <a:rPr lang="es-PE" sz="1200" b="1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  <a:r>
              <a:rPr lang="es-PE" sz="1200" b="1" i="0" dirty="0" err="1">
                <a:solidFill>
                  <a:srgbClr val="000000"/>
                </a:solidFill>
                <a:effectLst/>
                <a:latin typeface="Lucida Grande"/>
              </a:rPr>
              <a:t>Segmentation</a:t>
            </a:r>
            <a:endParaRPr lang="es-PE" sz="1200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3" name="Google Shape;319;p15">
            <a:extLst>
              <a:ext uri="{FF2B5EF4-FFF2-40B4-BE49-F238E27FC236}">
                <a16:creationId xmlns:a16="http://schemas.microsoft.com/office/drawing/2014/main" id="{2DF556D8-69E7-064A-0D69-6774C5AF70EE}"/>
              </a:ext>
            </a:extLst>
          </p:cNvPr>
          <p:cNvSpPr txBox="1"/>
          <p:nvPr/>
        </p:nvSpPr>
        <p:spPr>
          <a:xfrm>
            <a:off x="6663239" y="5757954"/>
            <a:ext cx="1990791" cy="256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Badrinarayanan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et al.</a:t>
            </a:r>
            <a:endParaRPr lang="es-PE" sz="12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583BE25-C469-C181-2B7D-95F9497E723C}"/>
              </a:ext>
            </a:extLst>
          </p:cNvPr>
          <p:cNvSpPr/>
          <p:nvPr/>
        </p:nvSpPr>
        <p:spPr>
          <a:xfrm>
            <a:off x="4266878" y="2233578"/>
            <a:ext cx="2202875" cy="12034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l="84306"/>
          <a:stretch/>
        </p:blipFill>
        <p:spPr>
          <a:xfrm>
            <a:off x="10278533" y="0"/>
            <a:ext cx="191346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BC54062-889F-5265-BCAE-7AA4EE27D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97" y="4294528"/>
            <a:ext cx="5533056" cy="1360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7045C2-C62F-38FE-3535-EC7FEDB4EE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9" b="3523"/>
          <a:stretch/>
        </p:blipFill>
        <p:spPr>
          <a:xfrm>
            <a:off x="7080098" y="3579014"/>
            <a:ext cx="3264610" cy="3183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CEC7CE-B388-8399-BACE-BC60C176FC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98" b="2233"/>
          <a:stretch/>
        </p:blipFill>
        <p:spPr>
          <a:xfrm>
            <a:off x="7112800" y="199304"/>
            <a:ext cx="3231138" cy="3251817"/>
          </a:xfrm>
          <a:prstGeom prst="rect">
            <a:avLst/>
          </a:prstGeom>
        </p:spPr>
      </p:pic>
      <p:pic>
        <p:nvPicPr>
          <p:cNvPr id="1026" name="Picture 2" descr="How to derive categorical cross entropy update rules for multiclass  logistic regression - Cross Validated">
            <a:extLst>
              <a:ext uri="{FF2B5EF4-FFF2-40B4-BE49-F238E27FC236}">
                <a16:creationId xmlns:a16="http://schemas.microsoft.com/office/drawing/2014/main" id="{F54F4280-57A4-4895-4404-2E81DFCF3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97" y="1666319"/>
            <a:ext cx="5563853" cy="125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438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l="84306"/>
          <a:stretch/>
        </p:blipFill>
        <p:spPr>
          <a:xfrm>
            <a:off x="10278532" y="-1"/>
            <a:ext cx="191346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86;p17">
            <a:extLst>
              <a:ext uri="{FF2B5EF4-FFF2-40B4-BE49-F238E27FC236}">
                <a16:creationId xmlns:a16="http://schemas.microsoft.com/office/drawing/2014/main" id="{5C442162-5A45-F342-864A-952B32F46752}"/>
              </a:ext>
            </a:extLst>
          </p:cNvPr>
          <p:cNvSpPr/>
          <p:nvPr/>
        </p:nvSpPr>
        <p:spPr>
          <a:xfrm>
            <a:off x="4087071" y="1397069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5;p5">
            <a:extLst>
              <a:ext uri="{FF2B5EF4-FFF2-40B4-BE49-F238E27FC236}">
                <a16:creationId xmlns:a16="http://schemas.microsoft.com/office/drawing/2014/main" id="{F8A5CA91-1D10-621B-14B5-AC3F821CC6A8}"/>
              </a:ext>
            </a:extLst>
          </p:cNvPr>
          <p:cNvSpPr txBox="1"/>
          <p:nvPr/>
        </p:nvSpPr>
        <p:spPr>
          <a:xfrm>
            <a:off x="398540" y="678110"/>
            <a:ext cx="1139492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PE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r>
              <a:rPr lang="es-PE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62C513-8ED2-6C2E-A7E3-096AB6CE87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54" t="14248" r="47466" b="36782"/>
          <a:stretch/>
        </p:blipFill>
        <p:spPr>
          <a:xfrm>
            <a:off x="3826279" y="1358883"/>
            <a:ext cx="1358901" cy="9050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E93693A-AA26-FC68-31F1-D7DBAF818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652" y="4586254"/>
            <a:ext cx="8030696" cy="169568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A836AC8-0D52-ECDA-17C4-68E89DA3B1B4}"/>
              </a:ext>
            </a:extLst>
          </p:cNvPr>
          <p:cNvSpPr txBox="1"/>
          <p:nvPr/>
        </p:nvSpPr>
        <p:spPr>
          <a:xfrm>
            <a:off x="5399107" y="1611334"/>
            <a:ext cx="2917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is a precomputed matrix</a:t>
            </a:r>
            <a:endParaRPr lang="es-PE" sz="2000" dirty="0"/>
          </a:p>
        </p:txBody>
      </p:sp>
      <p:sp>
        <p:nvSpPr>
          <p:cNvPr id="8" name="CuadroTexto 1">
            <a:extLst>
              <a:ext uri="{FF2B5EF4-FFF2-40B4-BE49-F238E27FC236}">
                <a16:creationId xmlns:a16="http://schemas.microsoft.com/office/drawing/2014/main" id="{B048AD32-260F-75E7-F343-28579581D411}"/>
              </a:ext>
            </a:extLst>
          </p:cNvPr>
          <p:cNvSpPr txBox="1"/>
          <p:nvPr/>
        </p:nvSpPr>
        <p:spPr>
          <a:xfrm>
            <a:off x="769859" y="2418717"/>
            <a:ext cx="970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+mj-lt"/>
                <a:cs typeface="Times New Roman" panose="02020603050405020304" pitchFamily="18" charset="0"/>
              </a:rPr>
              <a:t>GOALS: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compensate the different frequency of pixels from a certain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force the network to learn the small separation borders</a:t>
            </a:r>
          </a:p>
          <a:p>
            <a:endParaRPr lang="en-US" sz="1800" b="1" dirty="0">
              <a:latin typeface="+mj-lt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+mj-lt"/>
                <a:cs typeface="Times New Roman" panose="02020603050405020304" pitchFamily="18" charset="0"/>
              </a:rPr>
              <a:t>CONSIDERATIONS: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the calculation is inspired by the particular dataset</a:t>
            </a:r>
          </a:p>
        </p:txBody>
      </p:sp>
    </p:spTree>
    <p:extLst>
      <p:ext uri="{BB962C8B-B14F-4D97-AF65-F5344CB8AC3E}">
        <p14:creationId xmlns:p14="http://schemas.microsoft.com/office/powerpoint/2010/main" val="2872483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45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2"/>
          <p:cNvSpPr txBox="1"/>
          <p:nvPr/>
        </p:nvSpPr>
        <p:spPr>
          <a:xfrm>
            <a:off x="750224" y="1739563"/>
            <a:ext cx="3849072" cy="46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22"/>
          <p:cNvSpPr txBox="1"/>
          <p:nvPr/>
        </p:nvSpPr>
        <p:spPr>
          <a:xfrm>
            <a:off x="2674760" y="660400"/>
            <a:ext cx="3849072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2"/>
          <p:cNvSpPr txBox="1"/>
          <p:nvPr/>
        </p:nvSpPr>
        <p:spPr>
          <a:xfrm>
            <a:off x="750224" y="717263"/>
            <a:ext cx="384907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PE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Gracias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22"/>
          <p:cNvPicPr preferRelativeResize="0"/>
          <p:nvPr/>
        </p:nvPicPr>
        <p:blipFill rotWithShape="1">
          <a:blip r:embed="rId4">
            <a:alphaModFix/>
          </a:blip>
          <a:srcRect t="-1912" r="54024"/>
          <a:stretch/>
        </p:blipFill>
        <p:spPr>
          <a:xfrm>
            <a:off x="174666" y="5214130"/>
            <a:ext cx="1942370" cy="107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 finished Andrew Ng's Machine Learning Course and I Felt Great! | by  Michael Li | DataDrivenInvestor">
            <a:extLst>
              <a:ext uri="{FF2B5EF4-FFF2-40B4-BE49-F238E27FC236}">
                <a16:creationId xmlns:a16="http://schemas.microsoft.com/office/drawing/2014/main" id="{FD30D9F4-7146-F172-6AEF-8F1BB7A93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15" y="1755943"/>
            <a:ext cx="3709481" cy="318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4;p15">
            <a:extLst>
              <a:ext uri="{FF2B5EF4-FFF2-40B4-BE49-F238E27FC236}">
                <a16:creationId xmlns:a16="http://schemas.microsoft.com/office/drawing/2014/main" id="{0D9E3ED5-CB0E-899B-1692-6A20224200EC}"/>
              </a:ext>
            </a:extLst>
          </p:cNvPr>
          <p:cNvSpPr txBox="1"/>
          <p:nvPr/>
        </p:nvSpPr>
        <p:spPr>
          <a:xfrm>
            <a:off x="1438618" y="5015772"/>
            <a:ext cx="2002695" cy="31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Encoder building block </a:t>
            </a:r>
          </a:p>
          <a:p>
            <a:pPr algn="ctr"/>
            <a:endParaRPr lang="en-US" sz="1600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09017E-7727-AFA2-DBE4-041A6041CBA5}"/>
              </a:ext>
            </a:extLst>
          </p:cNvPr>
          <p:cNvGrpSpPr/>
          <p:nvPr/>
        </p:nvGrpSpPr>
        <p:grpSpPr>
          <a:xfrm>
            <a:off x="896278" y="2496512"/>
            <a:ext cx="2811877" cy="2336457"/>
            <a:chOff x="699099" y="1656647"/>
            <a:chExt cx="2811877" cy="233645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E6DE1A-FFC8-D417-FB1C-99C5038332CA}"/>
                </a:ext>
              </a:extLst>
            </p:cNvPr>
            <p:cNvSpPr/>
            <p:nvPr/>
          </p:nvSpPr>
          <p:spPr>
            <a:xfrm>
              <a:off x="2067426" y="2152053"/>
              <a:ext cx="350725" cy="11896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4D54F26-76A4-D73B-B9AD-621A505923F0}"/>
                </a:ext>
              </a:extLst>
            </p:cNvPr>
            <p:cNvSpPr/>
            <p:nvPr/>
          </p:nvSpPr>
          <p:spPr>
            <a:xfrm>
              <a:off x="3090218" y="2152053"/>
              <a:ext cx="350725" cy="11896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84085C23-E82C-3003-0606-4294B42C903F}"/>
                </a:ext>
              </a:extLst>
            </p:cNvPr>
            <p:cNvSpPr/>
            <p:nvPr/>
          </p:nvSpPr>
          <p:spPr>
            <a:xfrm>
              <a:off x="2534848" y="2599525"/>
              <a:ext cx="438673" cy="251072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326A3A-4197-A974-F34C-A0C8E22D6633}"/>
                </a:ext>
              </a:extLst>
            </p:cNvPr>
            <p:cNvSpPr/>
            <p:nvPr/>
          </p:nvSpPr>
          <p:spPr>
            <a:xfrm>
              <a:off x="1172215" y="2152053"/>
              <a:ext cx="173443" cy="11896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BA57C65-535D-DC6E-CAB2-125EC4E85FE9}"/>
                </a:ext>
              </a:extLst>
            </p:cNvPr>
            <p:cNvSpPr/>
            <p:nvPr/>
          </p:nvSpPr>
          <p:spPr>
            <a:xfrm>
              <a:off x="1487205" y="2599525"/>
              <a:ext cx="438673" cy="251072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0A73C0C5-D8B5-3756-9A81-5C184B5E7F24}"/>
                </a:ext>
              </a:extLst>
            </p:cNvPr>
            <p:cNvSpPr/>
            <p:nvPr/>
          </p:nvSpPr>
          <p:spPr>
            <a:xfrm>
              <a:off x="3136739" y="3470590"/>
              <a:ext cx="257681" cy="522514"/>
            </a:xfrm>
            <a:prstGeom prst="downArrow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Google Shape;314;p15">
              <a:extLst>
                <a:ext uri="{FF2B5EF4-FFF2-40B4-BE49-F238E27FC236}">
                  <a16:creationId xmlns:a16="http://schemas.microsoft.com/office/drawing/2014/main" id="{C6272603-9C2C-6111-19F5-1A9F8429753F}"/>
                </a:ext>
              </a:extLst>
            </p:cNvPr>
            <p:cNvSpPr txBox="1"/>
            <p:nvPr/>
          </p:nvSpPr>
          <p:spPr>
            <a:xfrm>
              <a:off x="699099" y="1656647"/>
              <a:ext cx="1119673" cy="4767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 </a:t>
              </a:r>
              <a:b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(# channels)</a:t>
              </a:r>
              <a:endPara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Google Shape;314;p15">
              <a:extLst>
                <a:ext uri="{FF2B5EF4-FFF2-40B4-BE49-F238E27FC236}">
                  <a16:creationId xmlns:a16="http://schemas.microsoft.com/office/drawing/2014/main" id="{F2664A15-EF4A-FF30-453F-313FB8B6A65C}"/>
                </a:ext>
              </a:extLst>
            </p:cNvPr>
            <p:cNvSpPr txBox="1"/>
            <p:nvPr/>
          </p:nvSpPr>
          <p:spPr>
            <a:xfrm>
              <a:off x="1973276" y="1767763"/>
              <a:ext cx="539022" cy="319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2C</a:t>
              </a:r>
              <a:endPara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Google Shape;314;p15">
              <a:extLst>
                <a:ext uri="{FF2B5EF4-FFF2-40B4-BE49-F238E27FC236}">
                  <a16:creationId xmlns:a16="http://schemas.microsoft.com/office/drawing/2014/main" id="{58206AD5-F42E-2BC0-F8A7-D230E15B0117}"/>
                </a:ext>
              </a:extLst>
            </p:cNvPr>
            <p:cNvSpPr txBox="1"/>
            <p:nvPr/>
          </p:nvSpPr>
          <p:spPr>
            <a:xfrm>
              <a:off x="3020181" y="1769100"/>
              <a:ext cx="490795" cy="319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2C</a:t>
              </a:r>
              <a:endPara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B27924-7EA4-0B7B-C0B5-0B8A496AD6B2}"/>
              </a:ext>
            </a:extLst>
          </p:cNvPr>
          <p:cNvGrpSpPr/>
          <p:nvPr/>
        </p:nvGrpSpPr>
        <p:grpSpPr>
          <a:xfrm>
            <a:off x="5986665" y="2142800"/>
            <a:ext cx="2585360" cy="2038772"/>
            <a:chOff x="7119870" y="1802122"/>
            <a:chExt cx="2585360" cy="203877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A3C79D-2F12-6ACB-A4C2-5C824C9A3049}"/>
                </a:ext>
              </a:extLst>
            </p:cNvPr>
            <p:cNvSpPr/>
            <p:nvPr/>
          </p:nvSpPr>
          <p:spPr>
            <a:xfrm>
              <a:off x="8261679" y="2651240"/>
              <a:ext cx="350725" cy="11896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2B8DD5-49DD-DDD9-9FA1-D2B06C8CD899}"/>
                </a:ext>
              </a:extLst>
            </p:cNvPr>
            <p:cNvSpPr/>
            <p:nvPr/>
          </p:nvSpPr>
          <p:spPr>
            <a:xfrm>
              <a:off x="9284471" y="2651240"/>
              <a:ext cx="350725" cy="11896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28C69A67-A914-A352-6BD0-9041B1B098C1}"/>
                </a:ext>
              </a:extLst>
            </p:cNvPr>
            <p:cNvSpPr/>
            <p:nvPr/>
          </p:nvSpPr>
          <p:spPr>
            <a:xfrm>
              <a:off x="8729101" y="3098712"/>
              <a:ext cx="438673" cy="251072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D26AFB-88CB-3499-C36E-73D7DB8C9DAB}"/>
                </a:ext>
              </a:extLst>
            </p:cNvPr>
            <p:cNvSpPr/>
            <p:nvPr/>
          </p:nvSpPr>
          <p:spPr>
            <a:xfrm>
              <a:off x="7366468" y="2651240"/>
              <a:ext cx="173443" cy="11896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7484ED86-71CB-9B48-7E8C-B11F89442042}"/>
                </a:ext>
              </a:extLst>
            </p:cNvPr>
            <p:cNvSpPr/>
            <p:nvPr/>
          </p:nvSpPr>
          <p:spPr>
            <a:xfrm>
              <a:off x="7681458" y="3098712"/>
              <a:ext cx="438673" cy="251072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F3FFF1C5-7BAD-5BDF-4E8E-2B6A56BB4A8A}"/>
                </a:ext>
              </a:extLst>
            </p:cNvPr>
            <p:cNvSpPr/>
            <p:nvPr/>
          </p:nvSpPr>
          <p:spPr>
            <a:xfrm flipV="1">
              <a:off x="9322500" y="1802122"/>
              <a:ext cx="257681" cy="540777"/>
            </a:xfrm>
            <a:prstGeom prst="downArrow">
              <a:avLst/>
            </a:prstGeom>
            <a:solidFill>
              <a:srgbClr val="00CC00"/>
            </a:solidFill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Google Shape;314;p15">
              <a:extLst>
                <a:ext uri="{FF2B5EF4-FFF2-40B4-BE49-F238E27FC236}">
                  <a16:creationId xmlns:a16="http://schemas.microsoft.com/office/drawing/2014/main" id="{9EAC15AC-18E7-800C-07FA-9CCA4894BB60}"/>
                </a:ext>
              </a:extLst>
            </p:cNvPr>
            <p:cNvSpPr txBox="1"/>
            <p:nvPr/>
          </p:nvSpPr>
          <p:spPr>
            <a:xfrm>
              <a:off x="7119870" y="2351111"/>
              <a:ext cx="490795" cy="251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4C</a:t>
              </a:r>
              <a:endPara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Google Shape;314;p15">
              <a:extLst>
                <a:ext uri="{FF2B5EF4-FFF2-40B4-BE49-F238E27FC236}">
                  <a16:creationId xmlns:a16="http://schemas.microsoft.com/office/drawing/2014/main" id="{0B1E6D1F-C434-3CBE-70DE-919D2E3D25A6}"/>
                </a:ext>
              </a:extLst>
            </p:cNvPr>
            <p:cNvSpPr txBox="1"/>
            <p:nvPr/>
          </p:nvSpPr>
          <p:spPr>
            <a:xfrm>
              <a:off x="8187805" y="2366112"/>
              <a:ext cx="490795" cy="271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2C</a:t>
              </a:r>
              <a:endPara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Google Shape;314;p15">
              <a:extLst>
                <a:ext uri="{FF2B5EF4-FFF2-40B4-BE49-F238E27FC236}">
                  <a16:creationId xmlns:a16="http://schemas.microsoft.com/office/drawing/2014/main" id="{6F45C320-961F-D1D8-0317-84D9448D84DE}"/>
                </a:ext>
              </a:extLst>
            </p:cNvPr>
            <p:cNvSpPr txBox="1"/>
            <p:nvPr/>
          </p:nvSpPr>
          <p:spPr>
            <a:xfrm>
              <a:off x="9214435" y="2351111"/>
              <a:ext cx="490795" cy="268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2C</a:t>
              </a:r>
              <a:endParaRPr lang="en-US" sz="1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29F1C92-B6BB-0E5B-1AEC-CB2722759051}"/>
                </a:ext>
              </a:extLst>
            </p:cNvPr>
            <p:cNvSpPr/>
            <p:nvPr/>
          </p:nvSpPr>
          <p:spPr>
            <a:xfrm>
              <a:off x="7191825" y="2651240"/>
              <a:ext cx="173443" cy="11896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CDEC2E8-E380-A5FE-9D0D-FD38B27818E1}"/>
              </a:ext>
            </a:extLst>
          </p:cNvPr>
          <p:cNvSpPr/>
          <p:nvPr/>
        </p:nvSpPr>
        <p:spPr>
          <a:xfrm>
            <a:off x="4226253" y="3434391"/>
            <a:ext cx="1214427" cy="25107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14;p15">
            <a:extLst>
              <a:ext uri="{FF2B5EF4-FFF2-40B4-BE49-F238E27FC236}">
                <a16:creationId xmlns:a16="http://schemas.microsoft.com/office/drawing/2014/main" id="{D5E2C671-3AEF-4220-6940-4B31932CF12D}"/>
              </a:ext>
            </a:extLst>
          </p:cNvPr>
          <p:cNvSpPr txBox="1"/>
          <p:nvPr/>
        </p:nvSpPr>
        <p:spPr>
          <a:xfrm>
            <a:off x="6308736" y="5015772"/>
            <a:ext cx="2138240" cy="31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Decoder building block </a:t>
            </a:r>
          </a:p>
          <a:p>
            <a:pPr algn="ctr"/>
            <a:endParaRPr lang="en-US" sz="1600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6" name="Google Shape;314;p15">
            <a:extLst>
              <a:ext uri="{FF2B5EF4-FFF2-40B4-BE49-F238E27FC236}">
                <a16:creationId xmlns:a16="http://schemas.microsoft.com/office/drawing/2014/main" id="{6D57AAEA-F49F-3BDC-68C5-5A40174FAF81}"/>
              </a:ext>
            </a:extLst>
          </p:cNvPr>
          <p:cNvSpPr txBox="1"/>
          <p:nvPr/>
        </p:nvSpPr>
        <p:spPr>
          <a:xfrm>
            <a:off x="4256063" y="3739610"/>
            <a:ext cx="1214426" cy="31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opy &amp; crop</a:t>
            </a:r>
          </a:p>
          <a:p>
            <a:pPr algn="ctr"/>
            <a:endParaRPr lang="en-US" sz="1600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580873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685774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7"/>
          <p:cNvSpPr txBox="1"/>
          <p:nvPr/>
        </p:nvSpPr>
        <p:spPr>
          <a:xfrm>
            <a:off x="651690" y="1032995"/>
            <a:ext cx="3452298" cy="5146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es-MX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</a:t>
            </a:r>
            <a:r>
              <a:rPr lang="es-MX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</a:t>
            </a:r>
            <a:endParaRPr lang="es-MX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CRF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Forests</a:t>
            </a:r>
            <a:endParaRPr lang="es-MX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GMM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endParaRPr lang="es-MX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es-MX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</a:t>
            </a:r>
            <a:r>
              <a:rPr lang="es-MX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r>
              <a:rPr lang="es-MX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</a:t>
            </a:r>
            <a:r>
              <a:rPr lang="es-MX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concepts</a:t>
            </a:r>
            <a:endParaRPr lang="es-MX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</a:t>
            </a:r>
            <a:r>
              <a:rPr lang="es-MX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s-MX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s-MX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erceptron</a:t>
            </a:r>
            <a:r>
              <a:rPr lang="es-MX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Forward/</a:t>
            </a:r>
            <a:r>
              <a:rPr lang="es-MX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Back</a:t>
            </a: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Propagation</a:t>
            </a:r>
            <a:endParaRPr lang="es-MX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endParaRPr lang="es-MX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es-MX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</a:t>
            </a:r>
            <a:r>
              <a:rPr lang="es-MX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es-MX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Architectures</a:t>
            </a:r>
            <a:endParaRPr lang="es-MX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Autoencoders</a:t>
            </a:r>
            <a:endParaRPr lang="es-MX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Convolutional</a:t>
            </a:r>
            <a:r>
              <a:rPr lang="es-MX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Neural Networks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endParaRPr lang="es-MX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es-MX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r>
              <a:rPr lang="es-MX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s-MX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deconvolution</a:t>
            </a:r>
            <a:r>
              <a:rPr lang="es-MX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</a:t>
            </a: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s-MX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unpooling</a:t>
            </a: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s-MX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s-MX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7"/>
          <p:cNvSpPr txBox="1"/>
          <p:nvPr/>
        </p:nvSpPr>
        <p:spPr>
          <a:xfrm>
            <a:off x="816354" y="449298"/>
            <a:ext cx="11189384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s-PE" sz="3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ey</a:t>
            </a:r>
            <a:r>
              <a:rPr lang="es-PE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3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concepts</a:t>
            </a:r>
            <a:endParaRPr sz="3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The Concept of Artificial Neurons (Perceptrons) in Neural Networks | by  Rukshan Pramoditha | Towards Data Science">
            <a:extLst>
              <a:ext uri="{FF2B5EF4-FFF2-40B4-BE49-F238E27FC236}">
                <a16:creationId xmlns:a16="http://schemas.microsoft.com/office/drawing/2014/main" id="{D44BE265-5649-9216-0C07-BFD511DE2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344" y="1170736"/>
            <a:ext cx="5272212" cy="225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vanilla Convolutional Neural Network (CNN) representation. | Download  Scientific Diagram">
            <a:extLst>
              <a:ext uri="{FF2B5EF4-FFF2-40B4-BE49-F238E27FC236}">
                <a16:creationId xmlns:a16="http://schemas.microsoft.com/office/drawing/2014/main" id="{5AFEAA3E-1D96-A578-C156-4245AE5E0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011" y="3765972"/>
            <a:ext cx="5234545" cy="294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l="84306"/>
          <a:stretch/>
        </p:blipFill>
        <p:spPr>
          <a:xfrm>
            <a:off x="10278532" y="-1"/>
            <a:ext cx="191346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/>
        </p:nvSpPr>
        <p:spPr>
          <a:xfrm>
            <a:off x="398540" y="678280"/>
            <a:ext cx="1139492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PE" sz="3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86;p17">
            <a:extLst>
              <a:ext uri="{FF2B5EF4-FFF2-40B4-BE49-F238E27FC236}">
                <a16:creationId xmlns:a16="http://schemas.microsoft.com/office/drawing/2014/main" id="{5C442162-5A45-F342-864A-952B32F46752}"/>
              </a:ext>
            </a:extLst>
          </p:cNvPr>
          <p:cNvSpPr/>
          <p:nvPr/>
        </p:nvSpPr>
        <p:spPr>
          <a:xfrm>
            <a:off x="4087071" y="1397069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90;p17">
            <a:extLst>
              <a:ext uri="{FF2B5EF4-FFF2-40B4-BE49-F238E27FC236}">
                <a16:creationId xmlns:a16="http://schemas.microsoft.com/office/drawing/2014/main" id="{8434F83C-5A74-7E40-43D8-DEB78E069357}"/>
              </a:ext>
            </a:extLst>
          </p:cNvPr>
          <p:cNvSpPr/>
          <p:nvPr/>
        </p:nvSpPr>
        <p:spPr>
          <a:xfrm>
            <a:off x="4087071" y="2292011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94;p17">
            <a:extLst>
              <a:ext uri="{FF2B5EF4-FFF2-40B4-BE49-F238E27FC236}">
                <a16:creationId xmlns:a16="http://schemas.microsoft.com/office/drawing/2014/main" id="{2DCEE254-4773-BE7E-8277-EAF17B429702}"/>
              </a:ext>
            </a:extLst>
          </p:cNvPr>
          <p:cNvSpPr/>
          <p:nvPr/>
        </p:nvSpPr>
        <p:spPr>
          <a:xfrm>
            <a:off x="4087071" y="3186955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188F39-7A16-D352-60B1-46C509DC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07" y="1706223"/>
            <a:ext cx="33337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49D583-334A-58F1-D500-823D8F7E9741}"/>
              </a:ext>
            </a:extLst>
          </p:cNvPr>
          <p:cNvSpPr txBox="1"/>
          <p:nvPr/>
        </p:nvSpPr>
        <p:spPr>
          <a:xfrm>
            <a:off x="3849557" y="1798728"/>
            <a:ext cx="10747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VOC </a:t>
            </a:r>
            <a:r>
              <a:rPr lang="en-US" dirty="0"/>
              <a:t>(Visual Object Classes Challenge)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E48F7D-8A39-11F6-FBF7-8C9574546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416" y="4406138"/>
            <a:ext cx="3494766" cy="1095375"/>
          </a:xfrm>
          <a:prstGeom prst="rect">
            <a:avLst/>
          </a:prstGeom>
        </p:spPr>
      </p:pic>
      <p:pic>
        <p:nvPicPr>
          <p:cNvPr id="1028" name="Picture 4" descr="Berkeley DeepDrive">
            <a:extLst>
              <a:ext uri="{FF2B5EF4-FFF2-40B4-BE49-F238E27FC236}">
                <a16:creationId xmlns:a16="http://schemas.microsoft.com/office/drawing/2014/main" id="{5992F353-CF5C-6EEF-36BF-518A25C9E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4258558"/>
            <a:ext cx="550545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ityscapes Dataset – Semantic Understanding of Urban Street Scenes">
            <a:extLst>
              <a:ext uri="{FF2B5EF4-FFF2-40B4-BE49-F238E27FC236}">
                <a16:creationId xmlns:a16="http://schemas.microsoft.com/office/drawing/2014/main" id="{58D36040-6F21-1227-B998-0CD0F2EC0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383" y="1798728"/>
            <a:ext cx="4988810" cy="92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CCE6126-1847-2EE9-ADE3-E74B89637779}"/>
              </a:ext>
            </a:extLst>
          </p:cNvPr>
          <p:cNvSpPr txBox="1"/>
          <p:nvPr/>
        </p:nvSpPr>
        <p:spPr>
          <a:xfrm>
            <a:off x="3012290" y="5286673"/>
            <a:ext cx="1074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BDD100K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28994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l="84306"/>
          <a:stretch/>
        </p:blipFill>
        <p:spPr>
          <a:xfrm>
            <a:off x="10278532" y="-1"/>
            <a:ext cx="191346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/>
        </p:nvSpPr>
        <p:spPr>
          <a:xfrm>
            <a:off x="398540" y="678110"/>
            <a:ext cx="1139492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Bibliograf</a:t>
            </a:r>
            <a:r>
              <a:rPr lang="es-MX" sz="3800" b="1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ía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86;p17">
            <a:extLst>
              <a:ext uri="{FF2B5EF4-FFF2-40B4-BE49-F238E27FC236}">
                <a16:creationId xmlns:a16="http://schemas.microsoft.com/office/drawing/2014/main" id="{5C442162-5A45-F342-864A-952B32F46752}"/>
              </a:ext>
            </a:extLst>
          </p:cNvPr>
          <p:cNvSpPr/>
          <p:nvPr/>
        </p:nvSpPr>
        <p:spPr>
          <a:xfrm>
            <a:off x="4087071" y="1397069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90;p17">
            <a:extLst>
              <a:ext uri="{FF2B5EF4-FFF2-40B4-BE49-F238E27FC236}">
                <a16:creationId xmlns:a16="http://schemas.microsoft.com/office/drawing/2014/main" id="{8434F83C-5A74-7E40-43D8-DEB78E069357}"/>
              </a:ext>
            </a:extLst>
          </p:cNvPr>
          <p:cNvSpPr/>
          <p:nvPr/>
        </p:nvSpPr>
        <p:spPr>
          <a:xfrm>
            <a:off x="4087071" y="2292011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94;p17">
            <a:extLst>
              <a:ext uri="{FF2B5EF4-FFF2-40B4-BE49-F238E27FC236}">
                <a16:creationId xmlns:a16="http://schemas.microsoft.com/office/drawing/2014/main" id="{2DCEE254-4773-BE7E-8277-EAF17B429702}"/>
              </a:ext>
            </a:extLst>
          </p:cNvPr>
          <p:cNvSpPr/>
          <p:nvPr/>
        </p:nvSpPr>
        <p:spPr>
          <a:xfrm>
            <a:off x="4087071" y="3186955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3F65D0C-B310-34B3-9595-2E2984525EF8}"/>
              </a:ext>
            </a:extLst>
          </p:cNvPr>
          <p:cNvSpPr txBox="1"/>
          <p:nvPr/>
        </p:nvSpPr>
        <p:spPr>
          <a:xfrm>
            <a:off x="208547" y="1572126"/>
            <a:ext cx="102829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dirty="0">
                <a:solidFill>
                  <a:srgbClr val="954F7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http://vision.stanford.edu/teaching/cs131_fall1718/files/cs131-class-notes.</a:t>
            </a:r>
            <a:r>
              <a:rPr lang="es-PE" sz="16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pdf</a:t>
            </a:r>
            <a:endParaRPr lang="es-PE" sz="1600" dirty="0">
              <a:solidFill>
                <a:srgbClr val="0070C0"/>
              </a:solidFill>
            </a:endParaRPr>
          </a:p>
          <a:p>
            <a:endParaRPr lang="es-PE" sz="1600" dirty="0">
              <a:solidFill>
                <a:srgbClr val="0070C0"/>
              </a:solidFill>
            </a:endParaRPr>
          </a:p>
          <a:p>
            <a:r>
              <a:rPr lang="es-PE" sz="16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https://www.v7labs.com/blog/image-segmentation-guide</a:t>
            </a:r>
            <a:endParaRPr lang="es-PE" sz="1600" dirty="0">
              <a:solidFill>
                <a:srgbClr val="0070C0"/>
              </a:solidFill>
            </a:endParaRPr>
          </a:p>
          <a:p>
            <a:endParaRPr lang="es-PE" sz="1600" dirty="0">
              <a:solidFill>
                <a:srgbClr val="0070C0"/>
              </a:solidFill>
            </a:endParaRPr>
          </a:p>
          <a:p>
            <a:r>
              <a:rPr lang="es-PE" sz="1600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https://arxiv.org/pdf/2302.06378.pdf</a:t>
            </a:r>
            <a:endParaRPr lang="es-PE" sz="1600" dirty="0">
              <a:solidFill>
                <a:srgbClr val="0070C0"/>
              </a:solidFill>
            </a:endParaRPr>
          </a:p>
          <a:p>
            <a:endParaRPr lang="es-PE" sz="1600" dirty="0">
              <a:solidFill>
                <a:srgbClr val="0070C0"/>
              </a:solidFill>
            </a:endParaRPr>
          </a:p>
          <a:p>
            <a:r>
              <a:rPr lang="en-US" sz="1600" dirty="0">
                <a:hlinkClick r:id="rId7"/>
              </a:rPr>
              <a:t>https://www.jeremyjordan.me/semantic-segmentation/</a:t>
            </a:r>
            <a:endParaRPr lang="en-US" sz="1600" dirty="0"/>
          </a:p>
          <a:p>
            <a:endParaRPr lang="es-PE" sz="1600" dirty="0">
              <a:solidFill>
                <a:srgbClr val="0070C0"/>
              </a:solidFill>
            </a:endParaRPr>
          </a:p>
          <a:p>
            <a:endParaRPr lang="es-PE" dirty="0">
              <a:solidFill>
                <a:srgbClr val="0070C0"/>
              </a:solidFill>
            </a:endParaRPr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19359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73F220F-DD12-D5EC-686E-1AB3F6FD7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88" y="404408"/>
            <a:ext cx="6968209" cy="3919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DDC82C-25BC-3DA6-60A6-57567661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002" y="2533974"/>
            <a:ext cx="6968210" cy="3919618"/>
          </a:xfrm>
          <a:prstGeom prst="rect">
            <a:avLst/>
          </a:prstGeom>
        </p:spPr>
      </p:pic>
      <p:pic>
        <p:nvPicPr>
          <p:cNvPr id="2" name="Picture 6" descr="SoftMax Activation Function: Everything You Need To Know">
            <a:extLst>
              <a:ext uri="{FF2B5EF4-FFF2-40B4-BE49-F238E27FC236}">
                <a16:creationId xmlns:a16="http://schemas.microsoft.com/office/drawing/2014/main" id="{7E942A1D-BF60-A1CA-FAB0-50DAC2C99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550" y="3659495"/>
            <a:ext cx="55626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F406E8-764C-83C5-CF9A-2F39599D4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86" y="1638300"/>
            <a:ext cx="10128345" cy="2388248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A164A64-66C8-C865-4948-99D9194E2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5219700"/>
            <a:ext cx="66675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211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l="84306"/>
          <a:stretch/>
        </p:blipFill>
        <p:spPr>
          <a:xfrm>
            <a:off x="10278532" y="-1"/>
            <a:ext cx="191346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86;p17">
            <a:extLst>
              <a:ext uri="{FF2B5EF4-FFF2-40B4-BE49-F238E27FC236}">
                <a16:creationId xmlns:a16="http://schemas.microsoft.com/office/drawing/2014/main" id="{5C442162-5A45-F342-864A-952B32F46752}"/>
              </a:ext>
            </a:extLst>
          </p:cNvPr>
          <p:cNvSpPr/>
          <p:nvPr/>
        </p:nvSpPr>
        <p:spPr>
          <a:xfrm>
            <a:off x="4087071" y="1397069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90;p17">
            <a:extLst>
              <a:ext uri="{FF2B5EF4-FFF2-40B4-BE49-F238E27FC236}">
                <a16:creationId xmlns:a16="http://schemas.microsoft.com/office/drawing/2014/main" id="{8434F83C-5A74-7E40-43D8-DEB78E069357}"/>
              </a:ext>
            </a:extLst>
          </p:cNvPr>
          <p:cNvSpPr/>
          <p:nvPr/>
        </p:nvSpPr>
        <p:spPr>
          <a:xfrm>
            <a:off x="4087071" y="2292011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94;p17">
            <a:extLst>
              <a:ext uri="{FF2B5EF4-FFF2-40B4-BE49-F238E27FC236}">
                <a16:creationId xmlns:a16="http://schemas.microsoft.com/office/drawing/2014/main" id="{2DCEE254-4773-BE7E-8277-EAF17B429702}"/>
              </a:ext>
            </a:extLst>
          </p:cNvPr>
          <p:cNvSpPr/>
          <p:nvPr/>
        </p:nvSpPr>
        <p:spPr>
          <a:xfrm>
            <a:off x="4087071" y="3186955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18" name="Picture 2" descr="terminology - What is the difference between object detection, semantic  segmentation and localization? - Computer Science Stack Exchange">
            <a:extLst>
              <a:ext uri="{FF2B5EF4-FFF2-40B4-BE49-F238E27FC236}">
                <a16:creationId xmlns:a16="http://schemas.microsoft.com/office/drawing/2014/main" id="{0E9DF428-9FDC-A055-032F-FBD44C9C7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93" y="3316544"/>
            <a:ext cx="4563542" cy="342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n Introduction to Autoencoders | Pinecone">
            <a:extLst>
              <a:ext uri="{FF2B5EF4-FFF2-40B4-BE49-F238E27FC236}">
                <a16:creationId xmlns:a16="http://schemas.microsoft.com/office/drawing/2014/main" id="{77391CA6-2F78-02BF-247A-48A1353FC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0" t="18572" r="8417" b="16138"/>
          <a:stretch/>
        </p:blipFill>
        <p:spPr bwMode="auto">
          <a:xfrm>
            <a:off x="447676" y="632748"/>
            <a:ext cx="6022078" cy="248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utoencoder architecture for ADK protein. The Cartesian coordinates... |  Download Scientific Diagram">
            <a:extLst>
              <a:ext uri="{FF2B5EF4-FFF2-40B4-BE49-F238E27FC236}">
                <a16:creationId xmlns:a16="http://schemas.microsoft.com/office/drawing/2014/main" id="{AEB8CE1D-9568-6CAC-93FC-6B2F6BB9E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3" y="3273310"/>
            <a:ext cx="4957318" cy="248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917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9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9"/>
          <p:cNvSpPr/>
          <p:nvPr/>
        </p:nvSpPr>
        <p:spPr>
          <a:xfrm>
            <a:off x="0" y="614855"/>
            <a:ext cx="12192000" cy="5398595"/>
          </a:xfrm>
          <a:custGeom>
            <a:avLst/>
            <a:gdLst/>
            <a:ahLst/>
            <a:cxnLst/>
            <a:rect l="l" t="t" r="r" b="b"/>
            <a:pathLst>
              <a:path w="12192000" h="5398595" extrusionOk="0">
                <a:moveTo>
                  <a:pt x="0" y="0"/>
                </a:moveTo>
                <a:lnTo>
                  <a:pt x="12192000" y="0"/>
                </a:lnTo>
                <a:cubicBezTo>
                  <a:pt x="12190484" y="436493"/>
                  <a:pt x="12188967" y="791097"/>
                  <a:pt x="12187451" y="1227590"/>
                </a:cubicBezTo>
                <a:lnTo>
                  <a:pt x="10345003" y="4066329"/>
                </a:lnTo>
                <a:cubicBezTo>
                  <a:pt x="10498161" y="4295197"/>
                  <a:pt x="10945505" y="4994580"/>
                  <a:pt x="11209361" y="5398595"/>
                </a:cubicBezTo>
                <a:lnTo>
                  <a:pt x="0" y="539859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imagen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9"/>
          <p:cNvSpPr/>
          <p:nvPr/>
        </p:nvSpPr>
        <p:spPr>
          <a:xfrm>
            <a:off x="0" y="6013450"/>
            <a:ext cx="11766550" cy="844295"/>
          </a:xfrm>
          <a:custGeom>
            <a:avLst/>
            <a:gdLst/>
            <a:ahLst/>
            <a:cxnLst/>
            <a:rect l="l" t="t" r="r" b="b"/>
            <a:pathLst>
              <a:path w="11766550" h="844295" extrusionOk="0">
                <a:moveTo>
                  <a:pt x="0" y="0"/>
                </a:moveTo>
                <a:lnTo>
                  <a:pt x="11226800" y="0"/>
                </a:lnTo>
                <a:cubicBezTo>
                  <a:pt x="11410950" y="279315"/>
                  <a:pt x="11493500" y="412580"/>
                  <a:pt x="11766550" y="837945"/>
                </a:cubicBezTo>
                <a:lnTo>
                  <a:pt x="0" y="844295"/>
                </a:lnTo>
                <a:lnTo>
                  <a:pt x="0" y="0"/>
                </a:lnTo>
                <a:close/>
              </a:path>
            </a:pathLst>
          </a:custGeom>
          <a:solidFill>
            <a:srgbClr val="00A8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9"/>
          <p:cNvSpPr txBox="1"/>
          <p:nvPr/>
        </p:nvSpPr>
        <p:spPr>
          <a:xfrm>
            <a:off x="118707" y="6157012"/>
            <a:ext cx="11074810" cy="55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de imagen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55"/>
            <a:ext cx="12192000" cy="685774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/>
        </p:nvSpPr>
        <p:spPr>
          <a:xfrm>
            <a:off x="1159254" y="1136176"/>
            <a:ext cx="375394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PE" sz="38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 txBox="1"/>
          <p:nvPr/>
        </p:nvSpPr>
        <p:spPr>
          <a:xfrm>
            <a:off x="1159255" y="2442809"/>
            <a:ext cx="8598894" cy="35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s-PE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Paper</a:t>
            </a:r>
            <a:r>
              <a:rPr lang="es-PE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1: U-Net</a:t>
            </a:r>
            <a:endParaRPr lang="es-PE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2" indent="-342900" algn="just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Context</a:t>
            </a:r>
            <a:endParaRPr lang="es-MX" sz="20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MX" sz="2000" b="0" i="0" u="none" strike="noStrike" cap="none" dirty="0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Network </a:t>
            </a:r>
            <a:r>
              <a:rPr lang="es-MX" sz="2000" b="0" i="0" u="none" strike="noStrike" cap="none" dirty="0" err="1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architecture</a:t>
            </a:r>
            <a:endParaRPr lang="es-MX" sz="2000" b="0" i="0" u="none" strike="noStrike" cap="none" dirty="0">
              <a:solidFill>
                <a:schemeClr val="lt1"/>
              </a:solidFill>
              <a:latin typeface="Calibri"/>
              <a:ea typeface="Arial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MX" sz="2000" b="0" i="0" u="none" strike="noStrike" cap="none" dirty="0" err="1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Convolution</a:t>
            </a:r>
            <a:r>
              <a:rPr lang="es-MX" sz="2000" b="0" i="0" u="none" strike="noStrike" cap="none" dirty="0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 NN </a:t>
            </a:r>
            <a:r>
              <a:rPr lang="es-MX" sz="2000" b="0" i="0" u="none" strike="noStrike" cap="none" dirty="0" err="1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architecture</a:t>
            </a:r>
            <a:endParaRPr lang="es-MX" sz="2000" b="0" i="0" u="none" strike="noStrike" cap="none" dirty="0">
              <a:solidFill>
                <a:schemeClr val="lt1"/>
              </a:solidFill>
              <a:latin typeface="Calibri"/>
              <a:ea typeface="Arial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s-PE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 rotWithShape="1">
          <a:blip r:embed="rId3">
            <a:alphaModFix/>
          </a:blip>
          <a:srcRect b="22862"/>
          <a:stretch/>
        </p:blipFill>
        <p:spPr>
          <a:xfrm>
            <a:off x="0" y="594264"/>
            <a:ext cx="12192000" cy="626979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6"/>
          <p:cNvSpPr txBox="1"/>
          <p:nvPr/>
        </p:nvSpPr>
        <p:spPr>
          <a:xfrm>
            <a:off x="2149714" y="2317257"/>
            <a:ext cx="1797597" cy="261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Font typeface="Arial"/>
              <a:buNone/>
            </a:pPr>
            <a:r>
              <a:rPr lang="es-PE" sz="20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0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 txBox="1"/>
          <p:nvPr/>
        </p:nvSpPr>
        <p:spPr>
          <a:xfrm>
            <a:off x="4383197" y="3066557"/>
            <a:ext cx="5911685" cy="111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lang="es-PE" sz="3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TÍTULO DEL TEMA AQUÍ</a:t>
            </a:r>
            <a:endParaRPr sz="3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0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0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0"/>
          <p:cNvSpPr txBox="1"/>
          <p:nvPr/>
        </p:nvSpPr>
        <p:spPr>
          <a:xfrm>
            <a:off x="1228298" y="1079499"/>
            <a:ext cx="2343281" cy="1531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imagen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0"/>
          <p:cNvSpPr txBox="1"/>
          <p:nvPr/>
        </p:nvSpPr>
        <p:spPr>
          <a:xfrm>
            <a:off x="4527109" y="1079499"/>
            <a:ext cx="2368990" cy="1531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imagen aquí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0"/>
          <p:cNvSpPr txBox="1"/>
          <p:nvPr/>
        </p:nvSpPr>
        <p:spPr>
          <a:xfrm>
            <a:off x="7849447" y="1079499"/>
            <a:ext cx="2361650" cy="1531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imagen aquí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0"/>
          <p:cNvSpPr/>
          <p:nvPr/>
        </p:nvSpPr>
        <p:spPr>
          <a:xfrm>
            <a:off x="1228297" y="2628900"/>
            <a:ext cx="2352503" cy="3573517"/>
          </a:xfrm>
          <a:prstGeom prst="rect">
            <a:avLst/>
          </a:prstGeom>
          <a:solidFill>
            <a:srgbClr val="D6D4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0"/>
          <p:cNvSpPr/>
          <p:nvPr/>
        </p:nvSpPr>
        <p:spPr>
          <a:xfrm>
            <a:off x="4527109" y="2628900"/>
            <a:ext cx="2368390" cy="3573517"/>
          </a:xfrm>
          <a:prstGeom prst="rect">
            <a:avLst/>
          </a:prstGeom>
          <a:solidFill>
            <a:srgbClr val="7FD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0"/>
          <p:cNvSpPr/>
          <p:nvPr/>
        </p:nvSpPr>
        <p:spPr>
          <a:xfrm>
            <a:off x="7849446" y="2628900"/>
            <a:ext cx="2360151" cy="3573517"/>
          </a:xfrm>
          <a:prstGeom prst="rect">
            <a:avLst/>
          </a:prstGeom>
          <a:solidFill>
            <a:srgbClr val="D6D4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0"/>
          <p:cNvSpPr txBox="1"/>
          <p:nvPr/>
        </p:nvSpPr>
        <p:spPr>
          <a:xfrm>
            <a:off x="1434662" y="2832100"/>
            <a:ext cx="1930838" cy="3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0"/>
          <p:cNvSpPr txBox="1"/>
          <p:nvPr/>
        </p:nvSpPr>
        <p:spPr>
          <a:xfrm>
            <a:off x="4698124" y="2832100"/>
            <a:ext cx="1986238" cy="3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0"/>
          <p:cNvSpPr txBox="1"/>
          <p:nvPr/>
        </p:nvSpPr>
        <p:spPr>
          <a:xfrm>
            <a:off x="8056179" y="2832100"/>
            <a:ext cx="1925420" cy="3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p10"/>
          <p:cNvCxnSpPr/>
          <p:nvPr/>
        </p:nvCxnSpPr>
        <p:spPr>
          <a:xfrm>
            <a:off x="3784600" y="1079499"/>
            <a:ext cx="0" cy="5122918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96" name="Google Shape;96;p10"/>
          <p:cNvCxnSpPr/>
          <p:nvPr/>
        </p:nvCxnSpPr>
        <p:spPr>
          <a:xfrm>
            <a:off x="7086600" y="1079499"/>
            <a:ext cx="0" cy="5122918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10"/>
          <p:cNvSpPr/>
          <p:nvPr/>
        </p:nvSpPr>
        <p:spPr>
          <a:xfrm>
            <a:off x="653143" y="1075617"/>
            <a:ext cx="575156" cy="5126800"/>
          </a:xfrm>
          <a:custGeom>
            <a:avLst/>
            <a:gdLst/>
            <a:ahLst/>
            <a:cxnLst/>
            <a:rect l="l" t="t" r="r" b="b"/>
            <a:pathLst>
              <a:path w="575156" h="5126800" extrusionOk="0">
                <a:moveTo>
                  <a:pt x="67490" y="0"/>
                </a:moveTo>
                <a:lnTo>
                  <a:pt x="575156" y="3882"/>
                </a:lnTo>
                <a:lnTo>
                  <a:pt x="575156" y="5126800"/>
                </a:lnTo>
                <a:lnTo>
                  <a:pt x="71372" y="5126800"/>
                </a:lnTo>
                <a:cubicBezTo>
                  <a:pt x="34079" y="4083202"/>
                  <a:pt x="26661" y="3671643"/>
                  <a:pt x="0" y="2540860"/>
                </a:cubicBezTo>
                <a:cubicBezTo>
                  <a:pt x="30449" y="1487173"/>
                  <a:pt x="44993" y="846953"/>
                  <a:pt x="67490" y="0"/>
                </a:cubicBez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0"/>
          <p:cNvSpPr txBox="1"/>
          <p:nvPr/>
        </p:nvSpPr>
        <p:spPr>
          <a:xfrm>
            <a:off x="757688" y="3275144"/>
            <a:ext cx="377241" cy="307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s-PE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3951953" y="1075617"/>
            <a:ext cx="575156" cy="5126800"/>
          </a:xfrm>
          <a:custGeom>
            <a:avLst/>
            <a:gdLst/>
            <a:ahLst/>
            <a:cxnLst/>
            <a:rect l="l" t="t" r="r" b="b"/>
            <a:pathLst>
              <a:path w="575156" h="5126800" extrusionOk="0">
                <a:moveTo>
                  <a:pt x="67490" y="0"/>
                </a:moveTo>
                <a:lnTo>
                  <a:pt x="575156" y="3882"/>
                </a:lnTo>
                <a:lnTo>
                  <a:pt x="575156" y="5126800"/>
                </a:lnTo>
                <a:lnTo>
                  <a:pt x="71372" y="5126800"/>
                </a:lnTo>
                <a:cubicBezTo>
                  <a:pt x="34079" y="4083202"/>
                  <a:pt x="26661" y="3671643"/>
                  <a:pt x="0" y="2540860"/>
                </a:cubicBezTo>
                <a:cubicBezTo>
                  <a:pt x="30449" y="1487173"/>
                  <a:pt x="44993" y="846953"/>
                  <a:pt x="67490" y="0"/>
                </a:cubicBezTo>
                <a:close/>
              </a:path>
            </a:pathLst>
          </a:custGeom>
          <a:solidFill>
            <a:srgbClr val="00A8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0"/>
          <p:cNvSpPr txBox="1"/>
          <p:nvPr/>
        </p:nvSpPr>
        <p:spPr>
          <a:xfrm>
            <a:off x="4061507" y="3275144"/>
            <a:ext cx="377241" cy="307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s-PE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0"/>
          <p:cNvSpPr/>
          <p:nvPr/>
        </p:nvSpPr>
        <p:spPr>
          <a:xfrm>
            <a:off x="7274290" y="1075617"/>
            <a:ext cx="575156" cy="5126800"/>
          </a:xfrm>
          <a:custGeom>
            <a:avLst/>
            <a:gdLst/>
            <a:ahLst/>
            <a:cxnLst/>
            <a:rect l="l" t="t" r="r" b="b"/>
            <a:pathLst>
              <a:path w="575156" h="5126800" extrusionOk="0">
                <a:moveTo>
                  <a:pt x="67490" y="0"/>
                </a:moveTo>
                <a:lnTo>
                  <a:pt x="575156" y="3882"/>
                </a:lnTo>
                <a:lnTo>
                  <a:pt x="575156" y="5126800"/>
                </a:lnTo>
                <a:lnTo>
                  <a:pt x="71372" y="5126800"/>
                </a:lnTo>
                <a:cubicBezTo>
                  <a:pt x="34079" y="4083202"/>
                  <a:pt x="26661" y="3671643"/>
                  <a:pt x="0" y="2540860"/>
                </a:cubicBezTo>
                <a:cubicBezTo>
                  <a:pt x="30449" y="1487173"/>
                  <a:pt x="44993" y="846953"/>
                  <a:pt x="67490" y="0"/>
                </a:cubicBez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7383845" y="3275144"/>
            <a:ext cx="377241" cy="307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s-PE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1"/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1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1"/>
          <p:cNvSpPr/>
          <p:nvPr/>
        </p:nvSpPr>
        <p:spPr>
          <a:xfrm>
            <a:off x="900751" y="1181098"/>
            <a:ext cx="2520365" cy="1402318"/>
          </a:xfrm>
          <a:custGeom>
            <a:avLst/>
            <a:gdLst/>
            <a:ahLst/>
            <a:cxnLst/>
            <a:rect l="l" t="t" r="r" b="b"/>
            <a:pathLst>
              <a:path w="2520365" h="1402315" extrusionOk="0">
                <a:moveTo>
                  <a:pt x="47767" y="0"/>
                </a:moveTo>
                <a:lnTo>
                  <a:pt x="2520365" y="0"/>
                </a:lnTo>
                <a:lnTo>
                  <a:pt x="2520365" y="1402315"/>
                </a:lnTo>
                <a:lnTo>
                  <a:pt x="47767" y="1402315"/>
                </a:lnTo>
                <a:cubicBezTo>
                  <a:pt x="25021" y="1116657"/>
                  <a:pt x="15922" y="947006"/>
                  <a:pt x="0" y="688643"/>
                </a:cubicBezTo>
                <a:cubicBezTo>
                  <a:pt x="9098" y="445448"/>
                  <a:pt x="31845" y="236372"/>
                  <a:pt x="47767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imagen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1"/>
          <p:cNvSpPr/>
          <p:nvPr/>
        </p:nvSpPr>
        <p:spPr>
          <a:xfrm>
            <a:off x="3421116" y="1181098"/>
            <a:ext cx="6789979" cy="1402319"/>
          </a:xfrm>
          <a:prstGeom prst="rect">
            <a:avLst/>
          </a:prstGeom>
          <a:solidFill>
            <a:srgbClr val="7FD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 txBox="1"/>
          <p:nvPr/>
        </p:nvSpPr>
        <p:spPr>
          <a:xfrm>
            <a:off x="3563486" y="1351017"/>
            <a:ext cx="6482214" cy="107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Google Shape;113;p11"/>
          <p:cNvCxnSpPr/>
          <p:nvPr/>
        </p:nvCxnSpPr>
        <p:spPr>
          <a:xfrm>
            <a:off x="669327" y="2779405"/>
            <a:ext cx="954176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1"/>
          <p:cNvSpPr/>
          <p:nvPr/>
        </p:nvSpPr>
        <p:spPr>
          <a:xfrm>
            <a:off x="3421116" y="2975394"/>
            <a:ext cx="6789979" cy="1402319"/>
          </a:xfrm>
          <a:prstGeom prst="rect">
            <a:avLst/>
          </a:prstGeom>
          <a:solidFill>
            <a:srgbClr val="D6D4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1"/>
          <p:cNvSpPr txBox="1"/>
          <p:nvPr/>
        </p:nvSpPr>
        <p:spPr>
          <a:xfrm>
            <a:off x="3563486" y="3145313"/>
            <a:ext cx="6482214" cy="107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1"/>
          <p:cNvCxnSpPr/>
          <p:nvPr/>
        </p:nvCxnSpPr>
        <p:spPr>
          <a:xfrm>
            <a:off x="669327" y="4573701"/>
            <a:ext cx="954176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11"/>
          <p:cNvSpPr/>
          <p:nvPr/>
        </p:nvSpPr>
        <p:spPr>
          <a:xfrm>
            <a:off x="3421116" y="4769690"/>
            <a:ext cx="6789979" cy="1402319"/>
          </a:xfrm>
          <a:prstGeom prst="rect">
            <a:avLst/>
          </a:prstGeom>
          <a:solidFill>
            <a:srgbClr val="7FD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1"/>
          <p:cNvSpPr txBox="1"/>
          <p:nvPr/>
        </p:nvSpPr>
        <p:spPr>
          <a:xfrm>
            <a:off x="3563486" y="4939609"/>
            <a:ext cx="6482214" cy="107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" name="Google Shape;119;p11"/>
          <p:cNvGrpSpPr/>
          <p:nvPr/>
        </p:nvGrpSpPr>
        <p:grpSpPr>
          <a:xfrm>
            <a:off x="642139" y="1170892"/>
            <a:ext cx="230476" cy="1421852"/>
            <a:chOff x="670523" y="3428872"/>
            <a:chExt cx="1985592" cy="2337624"/>
          </a:xfrm>
        </p:grpSpPr>
        <p:sp>
          <p:nvSpPr>
            <p:cNvPr id="120" name="Google Shape;120;p11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11"/>
          <p:cNvGrpSpPr/>
          <p:nvPr/>
        </p:nvGrpSpPr>
        <p:grpSpPr>
          <a:xfrm>
            <a:off x="639294" y="2971450"/>
            <a:ext cx="230476" cy="1441031"/>
            <a:chOff x="670523" y="3428872"/>
            <a:chExt cx="1985592" cy="2337624"/>
          </a:xfrm>
        </p:grpSpPr>
        <p:sp>
          <p:nvSpPr>
            <p:cNvPr id="123" name="Google Shape;123;p11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11"/>
          <p:cNvGrpSpPr/>
          <p:nvPr/>
        </p:nvGrpSpPr>
        <p:grpSpPr>
          <a:xfrm>
            <a:off x="639294" y="4769690"/>
            <a:ext cx="230476" cy="1437087"/>
            <a:chOff x="670523" y="3428872"/>
            <a:chExt cx="1985592" cy="2337624"/>
          </a:xfrm>
        </p:grpSpPr>
        <p:sp>
          <p:nvSpPr>
            <p:cNvPr id="126" name="Google Shape;126;p11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1"/>
          <p:cNvSpPr/>
          <p:nvPr/>
        </p:nvSpPr>
        <p:spPr>
          <a:xfrm>
            <a:off x="900751" y="2975394"/>
            <a:ext cx="2520365" cy="1402318"/>
          </a:xfrm>
          <a:custGeom>
            <a:avLst/>
            <a:gdLst/>
            <a:ahLst/>
            <a:cxnLst/>
            <a:rect l="l" t="t" r="r" b="b"/>
            <a:pathLst>
              <a:path w="2520365" h="1402315" extrusionOk="0">
                <a:moveTo>
                  <a:pt x="47767" y="0"/>
                </a:moveTo>
                <a:lnTo>
                  <a:pt x="2520365" y="0"/>
                </a:lnTo>
                <a:lnTo>
                  <a:pt x="2520365" y="1402315"/>
                </a:lnTo>
                <a:lnTo>
                  <a:pt x="47767" y="1402315"/>
                </a:lnTo>
                <a:cubicBezTo>
                  <a:pt x="25021" y="1116657"/>
                  <a:pt x="15922" y="947006"/>
                  <a:pt x="0" y="688643"/>
                </a:cubicBezTo>
                <a:cubicBezTo>
                  <a:pt x="9098" y="445448"/>
                  <a:pt x="31845" y="236372"/>
                  <a:pt x="47767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imagen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1"/>
          <p:cNvSpPr/>
          <p:nvPr/>
        </p:nvSpPr>
        <p:spPr>
          <a:xfrm>
            <a:off x="900751" y="4767368"/>
            <a:ext cx="2520365" cy="1402318"/>
          </a:xfrm>
          <a:custGeom>
            <a:avLst/>
            <a:gdLst/>
            <a:ahLst/>
            <a:cxnLst/>
            <a:rect l="l" t="t" r="r" b="b"/>
            <a:pathLst>
              <a:path w="2520365" h="1402315" extrusionOk="0">
                <a:moveTo>
                  <a:pt x="47767" y="0"/>
                </a:moveTo>
                <a:lnTo>
                  <a:pt x="2520365" y="0"/>
                </a:lnTo>
                <a:lnTo>
                  <a:pt x="2520365" y="1402315"/>
                </a:lnTo>
                <a:lnTo>
                  <a:pt x="47767" y="1402315"/>
                </a:lnTo>
                <a:cubicBezTo>
                  <a:pt x="25021" y="1116657"/>
                  <a:pt x="15922" y="947006"/>
                  <a:pt x="0" y="688643"/>
                </a:cubicBezTo>
                <a:cubicBezTo>
                  <a:pt x="9098" y="445448"/>
                  <a:pt x="31845" y="236372"/>
                  <a:pt x="47767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imagen aquí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2"/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 del curso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2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 del docente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2"/>
          <p:cNvSpPr txBox="1"/>
          <p:nvPr/>
        </p:nvSpPr>
        <p:spPr>
          <a:xfrm>
            <a:off x="670523" y="2231522"/>
            <a:ext cx="9539074" cy="95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2"/>
          <p:cNvSpPr txBox="1"/>
          <p:nvPr/>
        </p:nvSpPr>
        <p:spPr>
          <a:xfrm>
            <a:off x="670522" y="861061"/>
            <a:ext cx="953907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s-PE"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título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12"/>
          <p:cNvGrpSpPr/>
          <p:nvPr/>
        </p:nvGrpSpPr>
        <p:grpSpPr>
          <a:xfrm>
            <a:off x="1513491" y="3570726"/>
            <a:ext cx="2286000" cy="2337624"/>
            <a:chOff x="670523" y="3428872"/>
            <a:chExt cx="1985592" cy="2337624"/>
          </a:xfrm>
        </p:grpSpPr>
        <p:sp>
          <p:nvSpPr>
            <p:cNvPr id="140" name="Google Shape;140;p12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12"/>
          <p:cNvGrpSpPr/>
          <p:nvPr/>
        </p:nvGrpSpPr>
        <p:grpSpPr>
          <a:xfrm>
            <a:off x="670523" y="3897924"/>
            <a:ext cx="1217992" cy="1683227"/>
            <a:chOff x="670523" y="3428872"/>
            <a:chExt cx="1985592" cy="2337624"/>
          </a:xfrm>
        </p:grpSpPr>
        <p:sp>
          <p:nvSpPr>
            <p:cNvPr id="143" name="Google Shape;143;p12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2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" name="Google Shape;145;p12"/>
          <p:cNvGrpSpPr/>
          <p:nvPr/>
        </p:nvGrpSpPr>
        <p:grpSpPr>
          <a:xfrm>
            <a:off x="7923597" y="3570726"/>
            <a:ext cx="2286000" cy="2337624"/>
            <a:chOff x="670523" y="3428872"/>
            <a:chExt cx="1985592" cy="2337624"/>
          </a:xfrm>
        </p:grpSpPr>
        <p:sp>
          <p:nvSpPr>
            <p:cNvPr id="146" name="Google Shape;146;p12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2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12"/>
          <p:cNvGrpSpPr/>
          <p:nvPr/>
        </p:nvGrpSpPr>
        <p:grpSpPr>
          <a:xfrm>
            <a:off x="7080629" y="3897924"/>
            <a:ext cx="1217992" cy="1683227"/>
            <a:chOff x="670523" y="3428872"/>
            <a:chExt cx="1985592" cy="2337624"/>
          </a:xfrm>
        </p:grpSpPr>
        <p:sp>
          <p:nvSpPr>
            <p:cNvPr id="149" name="Google Shape;149;p12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2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" name="Google Shape;151;p12"/>
          <p:cNvGrpSpPr/>
          <p:nvPr/>
        </p:nvGrpSpPr>
        <p:grpSpPr>
          <a:xfrm>
            <a:off x="4723196" y="3570726"/>
            <a:ext cx="2286000" cy="2337624"/>
            <a:chOff x="670523" y="3428872"/>
            <a:chExt cx="1985592" cy="2337624"/>
          </a:xfrm>
        </p:grpSpPr>
        <p:sp>
          <p:nvSpPr>
            <p:cNvPr id="152" name="Google Shape;152;p12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" name="Google Shape;154;p12"/>
          <p:cNvGrpSpPr/>
          <p:nvPr/>
        </p:nvGrpSpPr>
        <p:grpSpPr>
          <a:xfrm>
            <a:off x="3880228" y="3897924"/>
            <a:ext cx="1217992" cy="1683227"/>
            <a:chOff x="670523" y="3428872"/>
            <a:chExt cx="1985592" cy="2337624"/>
          </a:xfrm>
        </p:grpSpPr>
        <p:sp>
          <p:nvSpPr>
            <p:cNvPr id="155" name="Google Shape;155;p12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2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12"/>
          <p:cNvSpPr txBox="1"/>
          <p:nvPr/>
        </p:nvSpPr>
        <p:spPr>
          <a:xfrm>
            <a:off x="929390" y="4456590"/>
            <a:ext cx="584101" cy="46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s-PE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32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 txBox="1"/>
          <p:nvPr/>
        </p:nvSpPr>
        <p:spPr>
          <a:xfrm>
            <a:off x="4170877" y="4456590"/>
            <a:ext cx="584101" cy="46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s-PE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32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 txBox="1"/>
          <p:nvPr/>
        </p:nvSpPr>
        <p:spPr>
          <a:xfrm>
            <a:off x="7339496" y="4456590"/>
            <a:ext cx="584101" cy="46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s-PE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32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 txBox="1"/>
          <p:nvPr/>
        </p:nvSpPr>
        <p:spPr>
          <a:xfrm>
            <a:off x="1969253" y="3744527"/>
            <a:ext cx="1432754" cy="198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 txBox="1"/>
          <p:nvPr/>
        </p:nvSpPr>
        <p:spPr>
          <a:xfrm>
            <a:off x="5178957" y="3744527"/>
            <a:ext cx="1432754" cy="198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 txBox="1"/>
          <p:nvPr/>
        </p:nvSpPr>
        <p:spPr>
          <a:xfrm>
            <a:off x="8370054" y="3744527"/>
            <a:ext cx="1432754" cy="198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3"/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 del curso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3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 del docente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3"/>
          <p:cNvSpPr txBox="1"/>
          <p:nvPr/>
        </p:nvSpPr>
        <p:spPr>
          <a:xfrm>
            <a:off x="670522" y="900279"/>
            <a:ext cx="953907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s-PE"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título aquí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3"/>
          <p:cNvSpPr/>
          <p:nvPr/>
        </p:nvSpPr>
        <p:spPr>
          <a:xfrm>
            <a:off x="668194" y="2053989"/>
            <a:ext cx="1682848" cy="1367770"/>
          </a:xfrm>
          <a:custGeom>
            <a:avLst/>
            <a:gdLst/>
            <a:ahLst/>
            <a:cxnLst/>
            <a:rect l="l" t="t" r="r" b="b"/>
            <a:pathLst>
              <a:path w="1682848" h="1367770" extrusionOk="0">
                <a:moveTo>
                  <a:pt x="242185" y="265053"/>
                </a:moveTo>
                <a:cubicBezTo>
                  <a:pt x="220146" y="122727"/>
                  <a:pt x="229446" y="145790"/>
                  <a:pt x="204644" y="0"/>
                </a:cubicBezTo>
                <a:lnTo>
                  <a:pt x="1682848" y="3796"/>
                </a:lnTo>
                <a:lnTo>
                  <a:pt x="1682848" y="1367770"/>
                </a:lnTo>
                <a:lnTo>
                  <a:pt x="2329" y="1367770"/>
                </a:lnTo>
                <a:cubicBezTo>
                  <a:pt x="494" y="987057"/>
                  <a:pt x="1835" y="644732"/>
                  <a:pt x="0" y="264019"/>
                </a:cubicBezTo>
                <a:lnTo>
                  <a:pt x="242185" y="265053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Insertar imagen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p13"/>
          <p:cNvGrpSpPr/>
          <p:nvPr/>
        </p:nvGrpSpPr>
        <p:grpSpPr>
          <a:xfrm>
            <a:off x="536226" y="1851338"/>
            <a:ext cx="268591" cy="371184"/>
            <a:chOff x="670523" y="3428872"/>
            <a:chExt cx="1985592" cy="2337624"/>
          </a:xfrm>
        </p:grpSpPr>
        <p:sp>
          <p:nvSpPr>
            <p:cNvPr id="173" name="Google Shape;173;p13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3"/>
          <p:cNvSpPr/>
          <p:nvPr/>
        </p:nvSpPr>
        <p:spPr>
          <a:xfrm>
            <a:off x="2645275" y="2053989"/>
            <a:ext cx="1682848" cy="1367770"/>
          </a:xfrm>
          <a:custGeom>
            <a:avLst/>
            <a:gdLst/>
            <a:ahLst/>
            <a:cxnLst/>
            <a:rect l="l" t="t" r="r" b="b"/>
            <a:pathLst>
              <a:path w="1682848" h="1367770" extrusionOk="0">
                <a:moveTo>
                  <a:pt x="242185" y="265053"/>
                </a:moveTo>
                <a:cubicBezTo>
                  <a:pt x="220146" y="122727"/>
                  <a:pt x="229446" y="145790"/>
                  <a:pt x="204644" y="0"/>
                </a:cubicBezTo>
                <a:lnTo>
                  <a:pt x="1682848" y="3796"/>
                </a:lnTo>
                <a:lnTo>
                  <a:pt x="1682848" y="1367770"/>
                </a:lnTo>
                <a:lnTo>
                  <a:pt x="2329" y="1367770"/>
                </a:lnTo>
                <a:cubicBezTo>
                  <a:pt x="494" y="987057"/>
                  <a:pt x="1835" y="644732"/>
                  <a:pt x="0" y="264019"/>
                </a:cubicBezTo>
                <a:lnTo>
                  <a:pt x="242185" y="265053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Insertar imagen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" name="Google Shape;176;p13"/>
          <p:cNvGrpSpPr/>
          <p:nvPr/>
        </p:nvGrpSpPr>
        <p:grpSpPr>
          <a:xfrm>
            <a:off x="2513307" y="1851338"/>
            <a:ext cx="268591" cy="371184"/>
            <a:chOff x="670523" y="3428872"/>
            <a:chExt cx="1985592" cy="2337624"/>
          </a:xfrm>
        </p:grpSpPr>
        <p:sp>
          <p:nvSpPr>
            <p:cNvPr id="177" name="Google Shape;177;p13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13"/>
          <p:cNvSpPr/>
          <p:nvPr/>
        </p:nvSpPr>
        <p:spPr>
          <a:xfrm>
            <a:off x="4622357" y="2053989"/>
            <a:ext cx="1682848" cy="1367770"/>
          </a:xfrm>
          <a:custGeom>
            <a:avLst/>
            <a:gdLst/>
            <a:ahLst/>
            <a:cxnLst/>
            <a:rect l="l" t="t" r="r" b="b"/>
            <a:pathLst>
              <a:path w="1682848" h="1367770" extrusionOk="0">
                <a:moveTo>
                  <a:pt x="242185" y="265053"/>
                </a:moveTo>
                <a:cubicBezTo>
                  <a:pt x="220146" y="122727"/>
                  <a:pt x="229446" y="145790"/>
                  <a:pt x="204644" y="0"/>
                </a:cubicBezTo>
                <a:lnTo>
                  <a:pt x="1682848" y="3796"/>
                </a:lnTo>
                <a:lnTo>
                  <a:pt x="1682848" y="1367770"/>
                </a:lnTo>
                <a:lnTo>
                  <a:pt x="2329" y="1367770"/>
                </a:lnTo>
                <a:cubicBezTo>
                  <a:pt x="494" y="987057"/>
                  <a:pt x="1835" y="644732"/>
                  <a:pt x="0" y="264019"/>
                </a:cubicBezTo>
                <a:lnTo>
                  <a:pt x="242185" y="265053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Insertar imagen aquí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0" name="Google Shape;180;p13"/>
          <p:cNvGrpSpPr/>
          <p:nvPr/>
        </p:nvGrpSpPr>
        <p:grpSpPr>
          <a:xfrm>
            <a:off x="4490389" y="1851338"/>
            <a:ext cx="268591" cy="371184"/>
            <a:chOff x="670523" y="3428872"/>
            <a:chExt cx="1985592" cy="2337624"/>
          </a:xfrm>
        </p:grpSpPr>
        <p:sp>
          <p:nvSpPr>
            <p:cNvPr id="181" name="Google Shape;181;p13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3"/>
          <p:cNvSpPr/>
          <p:nvPr/>
        </p:nvSpPr>
        <p:spPr>
          <a:xfrm>
            <a:off x="6578637" y="2053989"/>
            <a:ext cx="1682848" cy="1367770"/>
          </a:xfrm>
          <a:custGeom>
            <a:avLst/>
            <a:gdLst/>
            <a:ahLst/>
            <a:cxnLst/>
            <a:rect l="l" t="t" r="r" b="b"/>
            <a:pathLst>
              <a:path w="1682848" h="1367770" extrusionOk="0">
                <a:moveTo>
                  <a:pt x="242185" y="265053"/>
                </a:moveTo>
                <a:cubicBezTo>
                  <a:pt x="220146" y="122727"/>
                  <a:pt x="229446" y="145790"/>
                  <a:pt x="204644" y="0"/>
                </a:cubicBezTo>
                <a:lnTo>
                  <a:pt x="1682848" y="3796"/>
                </a:lnTo>
                <a:lnTo>
                  <a:pt x="1682848" y="1367770"/>
                </a:lnTo>
                <a:lnTo>
                  <a:pt x="2329" y="1367770"/>
                </a:lnTo>
                <a:cubicBezTo>
                  <a:pt x="494" y="987057"/>
                  <a:pt x="1835" y="644732"/>
                  <a:pt x="0" y="264019"/>
                </a:cubicBezTo>
                <a:lnTo>
                  <a:pt x="242185" y="265053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Insertar imagen aquí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" name="Google Shape;184;p13"/>
          <p:cNvGrpSpPr/>
          <p:nvPr/>
        </p:nvGrpSpPr>
        <p:grpSpPr>
          <a:xfrm>
            <a:off x="6446669" y="1851338"/>
            <a:ext cx="268591" cy="371184"/>
            <a:chOff x="670523" y="3428872"/>
            <a:chExt cx="1985592" cy="2337624"/>
          </a:xfrm>
        </p:grpSpPr>
        <p:sp>
          <p:nvSpPr>
            <p:cNvPr id="185" name="Google Shape;185;p13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13"/>
          <p:cNvSpPr/>
          <p:nvPr/>
        </p:nvSpPr>
        <p:spPr>
          <a:xfrm>
            <a:off x="8534917" y="2053989"/>
            <a:ext cx="1682848" cy="1367770"/>
          </a:xfrm>
          <a:custGeom>
            <a:avLst/>
            <a:gdLst/>
            <a:ahLst/>
            <a:cxnLst/>
            <a:rect l="l" t="t" r="r" b="b"/>
            <a:pathLst>
              <a:path w="1682848" h="1367770" extrusionOk="0">
                <a:moveTo>
                  <a:pt x="242185" y="265053"/>
                </a:moveTo>
                <a:cubicBezTo>
                  <a:pt x="220146" y="122727"/>
                  <a:pt x="229446" y="145790"/>
                  <a:pt x="204644" y="0"/>
                </a:cubicBezTo>
                <a:lnTo>
                  <a:pt x="1682848" y="3796"/>
                </a:lnTo>
                <a:lnTo>
                  <a:pt x="1682848" y="1367770"/>
                </a:lnTo>
                <a:lnTo>
                  <a:pt x="2329" y="1367770"/>
                </a:lnTo>
                <a:cubicBezTo>
                  <a:pt x="494" y="987057"/>
                  <a:pt x="1835" y="644732"/>
                  <a:pt x="0" y="264019"/>
                </a:cubicBezTo>
                <a:lnTo>
                  <a:pt x="242185" y="265053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Insertar imagen aquí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8" name="Google Shape;188;p13"/>
          <p:cNvGrpSpPr/>
          <p:nvPr/>
        </p:nvGrpSpPr>
        <p:grpSpPr>
          <a:xfrm>
            <a:off x="8402949" y="1851338"/>
            <a:ext cx="268591" cy="371184"/>
            <a:chOff x="670523" y="3428872"/>
            <a:chExt cx="1985592" cy="2337624"/>
          </a:xfrm>
        </p:grpSpPr>
        <p:sp>
          <p:nvSpPr>
            <p:cNvPr id="189" name="Google Shape;189;p13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13"/>
          <p:cNvSpPr/>
          <p:nvPr/>
        </p:nvSpPr>
        <p:spPr>
          <a:xfrm>
            <a:off x="668194" y="3433815"/>
            <a:ext cx="1682848" cy="434688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3"/>
          <p:cNvSpPr/>
          <p:nvPr/>
        </p:nvSpPr>
        <p:spPr>
          <a:xfrm>
            <a:off x="2645275" y="3433815"/>
            <a:ext cx="1682848" cy="434688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3"/>
          <p:cNvSpPr/>
          <p:nvPr/>
        </p:nvSpPr>
        <p:spPr>
          <a:xfrm>
            <a:off x="4622355" y="3433815"/>
            <a:ext cx="1682848" cy="434688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3"/>
          <p:cNvSpPr/>
          <p:nvPr/>
        </p:nvSpPr>
        <p:spPr>
          <a:xfrm>
            <a:off x="6578637" y="3433815"/>
            <a:ext cx="1682700" cy="4347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3"/>
          <p:cNvSpPr/>
          <p:nvPr/>
        </p:nvSpPr>
        <p:spPr>
          <a:xfrm>
            <a:off x="8526749" y="3433815"/>
            <a:ext cx="1682848" cy="434688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3"/>
          <p:cNvSpPr/>
          <p:nvPr/>
        </p:nvSpPr>
        <p:spPr>
          <a:xfrm>
            <a:off x="668194" y="4365930"/>
            <a:ext cx="1682848" cy="1367770"/>
          </a:xfrm>
          <a:custGeom>
            <a:avLst/>
            <a:gdLst/>
            <a:ahLst/>
            <a:cxnLst/>
            <a:rect l="l" t="t" r="r" b="b"/>
            <a:pathLst>
              <a:path w="1682848" h="1367770" extrusionOk="0">
                <a:moveTo>
                  <a:pt x="242185" y="265053"/>
                </a:moveTo>
                <a:cubicBezTo>
                  <a:pt x="220146" y="122727"/>
                  <a:pt x="229446" y="145790"/>
                  <a:pt x="204644" y="0"/>
                </a:cubicBezTo>
                <a:lnTo>
                  <a:pt x="1682848" y="3796"/>
                </a:lnTo>
                <a:lnTo>
                  <a:pt x="1682848" y="1367770"/>
                </a:lnTo>
                <a:lnTo>
                  <a:pt x="2329" y="1367770"/>
                </a:lnTo>
                <a:cubicBezTo>
                  <a:pt x="494" y="987057"/>
                  <a:pt x="1835" y="644732"/>
                  <a:pt x="0" y="264019"/>
                </a:cubicBezTo>
                <a:lnTo>
                  <a:pt x="242185" y="265053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Insertar imagen aquí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" name="Google Shape;197;p13"/>
          <p:cNvGrpSpPr/>
          <p:nvPr/>
        </p:nvGrpSpPr>
        <p:grpSpPr>
          <a:xfrm>
            <a:off x="536226" y="4163279"/>
            <a:ext cx="268591" cy="371184"/>
            <a:chOff x="670523" y="3428872"/>
            <a:chExt cx="1985592" cy="2337624"/>
          </a:xfrm>
        </p:grpSpPr>
        <p:sp>
          <p:nvSpPr>
            <p:cNvPr id="198" name="Google Shape;198;p13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" name="Google Shape;200;p13"/>
          <p:cNvSpPr/>
          <p:nvPr/>
        </p:nvSpPr>
        <p:spPr>
          <a:xfrm>
            <a:off x="2645275" y="4365930"/>
            <a:ext cx="1682848" cy="1367770"/>
          </a:xfrm>
          <a:custGeom>
            <a:avLst/>
            <a:gdLst/>
            <a:ahLst/>
            <a:cxnLst/>
            <a:rect l="l" t="t" r="r" b="b"/>
            <a:pathLst>
              <a:path w="1682848" h="1367770" extrusionOk="0">
                <a:moveTo>
                  <a:pt x="242185" y="265053"/>
                </a:moveTo>
                <a:cubicBezTo>
                  <a:pt x="220146" y="122727"/>
                  <a:pt x="229446" y="145790"/>
                  <a:pt x="204644" y="0"/>
                </a:cubicBezTo>
                <a:lnTo>
                  <a:pt x="1682848" y="3796"/>
                </a:lnTo>
                <a:lnTo>
                  <a:pt x="1682848" y="1367770"/>
                </a:lnTo>
                <a:lnTo>
                  <a:pt x="2329" y="1367770"/>
                </a:lnTo>
                <a:cubicBezTo>
                  <a:pt x="494" y="987057"/>
                  <a:pt x="1835" y="644732"/>
                  <a:pt x="0" y="264019"/>
                </a:cubicBezTo>
                <a:lnTo>
                  <a:pt x="242185" y="265053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Insertar imagen aquí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" name="Google Shape;201;p13"/>
          <p:cNvGrpSpPr/>
          <p:nvPr/>
        </p:nvGrpSpPr>
        <p:grpSpPr>
          <a:xfrm>
            <a:off x="2513307" y="4163279"/>
            <a:ext cx="268591" cy="371184"/>
            <a:chOff x="670523" y="3428872"/>
            <a:chExt cx="1985592" cy="2337624"/>
          </a:xfrm>
        </p:grpSpPr>
        <p:sp>
          <p:nvSpPr>
            <p:cNvPr id="202" name="Google Shape;202;p13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13"/>
          <p:cNvSpPr/>
          <p:nvPr/>
        </p:nvSpPr>
        <p:spPr>
          <a:xfrm>
            <a:off x="4622357" y="4365930"/>
            <a:ext cx="1682848" cy="1367770"/>
          </a:xfrm>
          <a:custGeom>
            <a:avLst/>
            <a:gdLst/>
            <a:ahLst/>
            <a:cxnLst/>
            <a:rect l="l" t="t" r="r" b="b"/>
            <a:pathLst>
              <a:path w="1682848" h="1367770" extrusionOk="0">
                <a:moveTo>
                  <a:pt x="242185" y="265053"/>
                </a:moveTo>
                <a:cubicBezTo>
                  <a:pt x="220146" y="122727"/>
                  <a:pt x="229446" y="145790"/>
                  <a:pt x="204644" y="0"/>
                </a:cubicBezTo>
                <a:lnTo>
                  <a:pt x="1682848" y="3796"/>
                </a:lnTo>
                <a:lnTo>
                  <a:pt x="1682848" y="1367770"/>
                </a:lnTo>
                <a:lnTo>
                  <a:pt x="2329" y="1367770"/>
                </a:lnTo>
                <a:cubicBezTo>
                  <a:pt x="494" y="987057"/>
                  <a:pt x="1835" y="644732"/>
                  <a:pt x="0" y="264019"/>
                </a:cubicBezTo>
                <a:lnTo>
                  <a:pt x="242185" y="265053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Insertar imagen aquí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p13"/>
          <p:cNvGrpSpPr/>
          <p:nvPr/>
        </p:nvGrpSpPr>
        <p:grpSpPr>
          <a:xfrm>
            <a:off x="4490389" y="4163279"/>
            <a:ext cx="268591" cy="371184"/>
            <a:chOff x="670523" y="3428872"/>
            <a:chExt cx="1985592" cy="2337624"/>
          </a:xfrm>
        </p:grpSpPr>
        <p:sp>
          <p:nvSpPr>
            <p:cNvPr id="206" name="Google Shape;206;p13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13"/>
          <p:cNvSpPr/>
          <p:nvPr/>
        </p:nvSpPr>
        <p:spPr>
          <a:xfrm>
            <a:off x="6578637" y="4365930"/>
            <a:ext cx="1682848" cy="1367770"/>
          </a:xfrm>
          <a:custGeom>
            <a:avLst/>
            <a:gdLst/>
            <a:ahLst/>
            <a:cxnLst/>
            <a:rect l="l" t="t" r="r" b="b"/>
            <a:pathLst>
              <a:path w="1682848" h="1367770" extrusionOk="0">
                <a:moveTo>
                  <a:pt x="242185" y="265053"/>
                </a:moveTo>
                <a:cubicBezTo>
                  <a:pt x="220146" y="122727"/>
                  <a:pt x="229446" y="145790"/>
                  <a:pt x="204644" y="0"/>
                </a:cubicBezTo>
                <a:lnTo>
                  <a:pt x="1682848" y="3796"/>
                </a:lnTo>
                <a:lnTo>
                  <a:pt x="1682848" y="1367770"/>
                </a:lnTo>
                <a:lnTo>
                  <a:pt x="2329" y="1367770"/>
                </a:lnTo>
                <a:cubicBezTo>
                  <a:pt x="494" y="987057"/>
                  <a:pt x="1835" y="644732"/>
                  <a:pt x="0" y="264019"/>
                </a:cubicBezTo>
                <a:lnTo>
                  <a:pt x="242185" y="265053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Insertar imagen aquí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9" name="Google Shape;209;p13"/>
          <p:cNvGrpSpPr/>
          <p:nvPr/>
        </p:nvGrpSpPr>
        <p:grpSpPr>
          <a:xfrm>
            <a:off x="6446669" y="4163279"/>
            <a:ext cx="268591" cy="371184"/>
            <a:chOff x="670523" y="3428872"/>
            <a:chExt cx="1985592" cy="2337624"/>
          </a:xfrm>
        </p:grpSpPr>
        <p:sp>
          <p:nvSpPr>
            <p:cNvPr id="210" name="Google Shape;210;p13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13"/>
          <p:cNvSpPr/>
          <p:nvPr/>
        </p:nvSpPr>
        <p:spPr>
          <a:xfrm>
            <a:off x="8534917" y="4365930"/>
            <a:ext cx="1682848" cy="1367770"/>
          </a:xfrm>
          <a:custGeom>
            <a:avLst/>
            <a:gdLst/>
            <a:ahLst/>
            <a:cxnLst/>
            <a:rect l="l" t="t" r="r" b="b"/>
            <a:pathLst>
              <a:path w="1682848" h="1367770" extrusionOk="0">
                <a:moveTo>
                  <a:pt x="242185" y="265053"/>
                </a:moveTo>
                <a:cubicBezTo>
                  <a:pt x="220146" y="122727"/>
                  <a:pt x="229446" y="145790"/>
                  <a:pt x="204644" y="0"/>
                </a:cubicBezTo>
                <a:lnTo>
                  <a:pt x="1682848" y="3796"/>
                </a:lnTo>
                <a:lnTo>
                  <a:pt x="1682848" y="1367770"/>
                </a:lnTo>
                <a:lnTo>
                  <a:pt x="2329" y="1367770"/>
                </a:lnTo>
                <a:cubicBezTo>
                  <a:pt x="494" y="987057"/>
                  <a:pt x="1835" y="644732"/>
                  <a:pt x="0" y="264019"/>
                </a:cubicBezTo>
                <a:lnTo>
                  <a:pt x="242185" y="265053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Insertar imagen aquí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3" name="Google Shape;213;p13"/>
          <p:cNvGrpSpPr/>
          <p:nvPr/>
        </p:nvGrpSpPr>
        <p:grpSpPr>
          <a:xfrm>
            <a:off x="8402949" y="4163279"/>
            <a:ext cx="268591" cy="371184"/>
            <a:chOff x="670523" y="3428872"/>
            <a:chExt cx="1985592" cy="2337624"/>
          </a:xfrm>
        </p:grpSpPr>
        <p:sp>
          <p:nvSpPr>
            <p:cNvPr id="214" name="Google Shape;214;p13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13"/>
          <p:cNvSpPr/>
          <p:nvPr/>
        </p:nvSpPr>
        <p:spPr>
          <a:xfrm>
            <a:off x="668194" y="5745756"/>
            <a:ext cx="1682848" cy="434688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3"/>
          <p:cNvSpPr/>
          <p:nvPr/>
        </p:nvSpPr>
        <p:spPr>
          <a:xfrm>
            <a:off x="2645275" y="5745756"/>
            <a:ext cx="1682848" cy="434688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3"/>
          <p:cNvSpPr/>
          <p:nvPr/>
        </p:nvSpPr>
        <p:spPr>
          <a:xfrm>
            <a:off x="4622355" y="5745756"/>
            <a:ext cx="1682848" cy="434688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3"/>
          <p:cNvSpPr/>
          <p:nvPr/>
        </p:nvSpPr>
        <p:spPr>
          <a:xfrm>
            <a:off x="6578637" y="5745756"/>
            <a:ext cx="1682848" cy="434688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3"/>
          <p:cNvSpPr/>
          <p:nvPr/>
        </p:nvSpPr>
        <p:spPr>
          <a:xfrm>
            <a:off x="8526749" y="5745756"/>
            <a:ext cx="1682848" cy="434688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3"/>
          <p:cNvSpPr txBox="1"/>
          <p:nvPr/>
        </p:nvSpPr>
        <p:spPr>
          <a:xfrm>
            <a:off x="676876" y="3433815"/>
            <a:ext cx="1674166" cy="43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3"/>
          <p:cNvSpPr txBox="1"/>
          <p:nvPr/>
        </p:nvSpPr>
        <p:spPr>
          <a:xfrm>
            <a:off x="2639952" y="3433815"/>
            <a:ext cx="1674166" cy="43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3"/>
          <p:cNvSpPr/>
          <p:nvPr/>
        </p:nvSpPr>
        <p:spPr>
          <a:xfrm>
            <a:off x="4627678" y="3433815"/>
            <a:ext cx="1682848" cy="434688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3"/>
          <p:cNvSpPr txBox="1"/>
          <p:nvPr/>
        </p:nvSpPr>
        <p:spPr>
          <a:xfrm>
            <a:off x="4622355" y="3433815"/>
            <a:ext cx="1674166" cy="43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3"/>
          <p:cNvSpPr/>
          <p:nvPr/>
        </p:nvSpPr>
        <p:spPr>
          <a:xfrm>
            <a:off x="6578637" y="3433815"/>
            <a:ext cx="1682700" cy="4347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3"/>
          <p:cNvSpPr txBox="1"/>
          <p:nvPr/>
        </p:nvSpPr>
        <p:spPr>
          <a:xfrm>
            <a:off x="6573314" y="3433815"/>
            <a:ext cx="16743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3"/>
          <p:cNvSpPr/>
          <p:nvPr/>
        </p:nvSpPr>
        <p:spPr>
          <a:xfrm>
            <a:off x="8526749" y="3433815"/>
            <a:ext cx="1682848" cy="434688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3"/>
          <p:cNvSpPr txBox="1"/>
          <p:nvPr/>
        </p:nvSpPr>
        <p:spPr>
          <a:xfrm>
            <a:off x="8521426" y="3433815"/>
            <a:ext cx="1674166" cy="43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3"/>
          <p:cNvSpPr txBox="1"/>
          <p:nvPr/>
        </p:nvSpPr>
        <p:spPr>
          <a:xfrm>
            <a:off x="8521426" y="5745756"/>
            <a:ext cx="1674166" cy="43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3"/>
          <p:cNvSpPr txBox="1"/>
          <p:nvPr/>
        </p:nvSpPr>
        <p:spPr>
          <a:xfrm>
            <a:off x="6573314" y="5745756"/>
            <a:ext cx="1674166" cy="43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3"/>
          <p:cNvSpPr/>
          <p:nvPr/>
        </p:nvSpPr>
        <p:spPr>
          <a:xfrm>
            <a:off x="4630525" y="5745756"/>
            <a:ext cx="1682848" cy="434688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3"/>
          <p:cNvSpPr txBox="1"/>
          <p:nvPr/>
        </p:nvSpPr>
        <p:spPr>
          <a:xfrm>
            <a:off x="4625202" y="5745756"/>
            <a:ext cx="1674166" cy="43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3"/>
          <p:cNvSpPr/>
          <p:nvPr/>
        </p:nvSpPr>
        <p:spPr>
          <a:xfrm>
            <a:off x="2653445" y="5745756"/>
            <a:ext cx="1682848" cy="434688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3"/>
          <p:cNvSpPr txBox="1"/>
          <p:nvPr/>
        </p:nvSpPr>
        <p:spPr>
          <a:xfrm>
            <a:off x="2648122" y="5745756"/>
            <a:ext cx="1674166" cy="43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3"/>
          <p:cNvSpPr/>
          <p:nvPr/>
        </p:nvSpPr>
        <p:spPr>
          <a:xfrm>
            <a:off x="666064" y="5745756"/>
            <a:ext cx="1682848" cy="434688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3"/>
          <p:cNvSpPr txBox="1"/>
          <p:nvPr/>
        </p:nvSpPr>
        <p:spPr>
          <a:xfrm>
            <a:off x="660741" y="5745756"/>
            <a:ext cx="1674166" cy="43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4"/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 del curso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4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 del docente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4"/>
          <p:cNvSpPr txBox="1"/>
          <p:nvPr/>
        </p:nvSpPr>
        <p:spPr>
          <a:xfrm>
            <a:off x="2743197" y="3214293"/>
            <a:ext cx="5370021" cy="699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s-PE"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título aquí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4"/>
          <p:cNvSpPr/>
          <p:nvPr/>
        </p:nvSpPr>
        <p:spPr>
          <a:xfrm>
            <a:off x="805888" y="1653389"/>
            <a:ext cx="1509049" cy="1361840"/>
          </a:xfrm>
          <a:custGeom>
            <a:avLst/>
            <a:gdLst/>
            <a:ahLst/>
            <a:cxnLst/>
            <a:rect l="l" t="t" r="r" b="b"/>
            <a:pathLst>
              <a:path w="1682848" h="1367770" extrusionOk="0">
                <a:moveTo>
                  <a:pt x="242185" y="265053"/>
                </a:moveTo>
                <a:cubicBezTo>
                  <a:pt x="220146" y="122727"/>
                  <a:pt x="229446" y="145790"/>
                  <a:pt x="204644" y="0"/>
                </a:cubicBezTo>
                <a:lnTo>
                  <a:pt x="1682848" y="3796"/>
                </a:lnTo>
                <a:lnTo>
                  <a:pt x="1682848" y="1367770"/>
                </a:lnTo>
                <a:lnTo>
                  <a:pt x="2329" y="1367770"/>
                </a:lnTo>
                <a:cubicBezTo>
                  <a:pt x="494" y="987057"/>
                  <a:pt x="1835" y="644732"/>
                  <a:pt x="0" y="264019"/>
                </a:cubicBezTo>
                <a:lnTo>
                  <a:pt x="242185" y="265053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Insertar imagen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14"/>
          <p:cNvGrpSpPr/>
          <p:nvPr/>
        </p:nvGrpSpPr>
        <p:grpSpPr>
          <a:xfrm>
            <a:off x="673920" y="1450738"/>
            <a:ext cx="268591" cy="371184"/>
            <a:chOff x="670523" y="3428872"/>
            <a:chExt cx="1985592" cy="2337624"/>
          </a:xfrm>
        </p:grpSpPr>
        <p:sp>
          <p:nvSpPr>
            <p:cNvPr id="247" name="Google Shape;247;p14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14"/>
          <p:cNvSpPr/>
          <p:nvPr/>
        </p:nvSpPr>
        <p:spPr>
          <a:xfrm>
            <a:off x="805888" y="3033215"/>
            <a:ext cx="1509049" cy="434688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4"/>
          <p:cNvSpPr/>
          <p:nvPr/>
        </p:nvSpPr>
        <p:spPr>
          <a:xfrm>
            <a:off x="2743198" y="1053699"/>
            <a:ext cx="1509049" cy="1361840"/>
          </a:xfrm>
          <a:custGeom>
            <a:avLst/>
            <a:gdLst/>
            <a:ahLst/>
            <a:cxnLst/>
            <a:rect l="l" t="t" r="r" b="b"/>
            <a:pathLst>
              <a:path w="1682848" h="1367770" extrusionOk="0">
                <a:moveTo>
                  <a:pt x="242185" y="265053"/>
                </a:moveTo>
                <a:cubicBezTo>
                  <a:pt x="220146" y="122727"/>
                  <a:pt x="229446" y="145790"/>
                  <a:pt x="204644" y="0"/>
                </a:cubicBezTo>
                <a:lnTo>
                  <a:pt x="1682848" y="3796"/>
                </a:lnTo>
                <a:lnTo>
                  <a:pt x="1682848" y="1367770"/>
                </a:lnTo>
                <a:lnTo>
                  <a:pt x="2329" y="1367770"/>
                </a:lnTo>
                <a:cubicBezTo>
                  <a:pt x="494" y="987057"/>
                  <a:pt x="1835" y="644732"/>
                  <a:pt x="0" y="264019"/>
                </a:cubicBezTo>
                <a:lnTo>
                  <a:pt x="242185" y="265053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Insertar imagen aquí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1" name="Google Shape;251;p14"/>
          <p:cNvGrpSpPr/>
          <p:nvPr/>
        </p:nvGrpSpPr>
        <p:grpSpPr>
          <a:xfrm>
            <a:off x="2611230" y="851048"/>
            <a:ext cx="268591" cy="371184"/>
            <a:chOff x="670523" y="3428872"/>
            <a:chExt cx="1985592" cy="2337624"/>
          </a:xfrm>
        </p:grpSpPr>
        <p:sp>
          <p:nvSpPr>
            <p:cNvPr id="252" name="Google Shape;252;p14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14"/>
          <p:cNvSpPr/>
          <p:nvPr/>
        </p:nvSpPr>
        <p:spPr>
          <a:xfrm>
            <a:off x="2743198" y="2433525"/>
            <a:ext cx="1509049" cy="434688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4"/>
          <p:cNvSpPr/>
          <p:nvPr/>
        </p:nvSpPr>
        <p:spPr>
          <a:xfrm>
            <a:off x="4666860" y="1053699"/>
            <a:ext cx="1509049" cy="1361840"/>
          </a:xfrm>
          <a:custGeom>
            <a:avLst/>
            <a:gdLst/>
            <a:ahLst/>
            <a:cxnLst/>
            <a:rect l="l" t="t" r="r" b="b"/>
            <a:pathLst>
              <a:path w="1682848" h="1367770" extrusionOk="0">
                <a:moveTo>
                  <a:pt x="242185" y="265053"/>
                </a:moveTo>
                <a:cubicBezTo>
                  <a:pt x="220146" y="122727"/>
                  <a:pt x="229446" y="145790"/>
                  <a:pt x="204644" y="0"/>
                </a:cubicBezTo>
                <a:lnTo>
                  <a:pt x="1682848" y="3796"/>
                </a:lnTo>
                <a:lnTo>
                  <a:pt x="1682848" y="1367770"/>
                </a:lnTo>
                <a:lnTo>
                  <a:pt x="2329" y="1367770"/>
                </a:lnTo>
                <a:cubicBezTo>
                  <a:pt x="494" y="987057"/>
                  <a:pt x="1835" y="644732"/>
                  <a:pt x="0" y="264019"/>
                </a:cubicBezTo>
                <a:lnTo>
                  <a:pt x="242185" y="265053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Insertar imagen aquí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6" name="Google Shape;256;p14"/>
          <p:cNvGrpSpPr/>
          <p:nvPr/>
        </p:nvGrpSpPr>
        <p:grpSpPr>
          <a:xfrm>
            <a:off x="4534892" y="851048"/>
            <a:ext cx="268591" cy="371184"/>
            <a:chOff x="670523" y="3428872"/>
            <a:chExt cx="1985592" cy="2337624"/>
          </a:xfrm>
        </p:grpSpPr>
        <p:sp>
          <p:nvSpPr>
            <p:cNvPr id="257" name="Google Shape;257;p14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14"/>
          <p:cNvSpPr/>
          <p:nvPr/>
        </p:nvSpPr>
        <p:spPr>
          <a:xfrm>
            <a:off x="4666860" y="2433525"/>
            <a:ext cx="1509049" cy="434688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4"/>
          <p:cNvSpPr/>
          <p:nvPr/>
        </p:nvSpPr>
        <p:spPr>
          <a:xfrm>
            <a:off x="6604170" y="1053699"/>
            <a:ext cx="1509049" cy="1361840"/>
          </a:xfrm>
          <a:custGeom>
            <a:avLst/>
            <a:gdLst/>
            <a:ahLst/>
            <a:cxnLst/>
            <a:rect l="l" t="t" r="r" b="b"/>
            <a:pathLst>
              <a:path w="1682848" h="1367770" extrusionOk="0">
                <a:moveTo>
                  <a:pt x="242185" y="265053"/>
                </a:moveTo>
                <a:cubicBezTo>
                  <a:pt x="220146" y="122727"/>
                  <a:pt x="229446" y="145790"/>
                  <a:pt x="204644" y="0"/>
                </a:cubicBezTo>
                <a:lnTo>
                  <a:pt x="1682848" y="3796"/>
                </a:lnTo>
                <a:lnTo>
                  <a:pt x="1682848" y="1367770"/>
                </a:lnTo>
                <a:lnTo>
                  <a:pt x="2329" y="1367770"/>
                </a:lnTo>
                <a:cubicBezTo>
                  <a:pt x="494" y="987057"/>
                  <a:pt x="1835" y="644732"/>
                  <a:pt x="0" y="264019"/>
                </a:cubicBezTo>
                <a:lnTo>
                  <a:pt x="242185" y="265053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Insertar imagen aquí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1" name="Google Shape;261;p14"/>
          <p:cNvGrpSpPr/>
          <p:nvPr/>
        </p:nvGrpSpPr>
        <p:grpSpPr>
          <a:xfrm>
            <a:off x="6472202" y="851048"/>
            <a:ext cx="268591" cy="371184"/>
            <a:chOff x="670523" y="3428872"/>
            <a:chExt cx="1985592" cy="2337624"/>
          </a:xfrm>
        </p:grpSpPr>
        <p:sp>
          <p:nvSpPr>
            <p:cNvPr id="262" name="Google Shape;262;p14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" name="Google Shape;264;p14"/>
          <p:cNvSpPr/>
          <p:nvPr/>
        </p:nvSpPr>
        <p:spPr>
          <a:xfrm>
            <a:off x="6604170" y="2433525"/>
            <a:ext cx="1509049" cy="434688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4"/>
          <p:cNvSpPr/>
          <p:nvPr/>
        </p:nvSpPr>
        <p:spPr>
          <a:xfrm>
            <a:off x="8536704" y="1636330"/>
            <a:ext cx="1509049" cy="1361840"/>
          </a:xfrm>
          <a:custGeom>
            <a:avLst/>
            <a:gdLst/>
            <a:ahLst/>
            <a:cxnLst/>
            <a:rect l="l" t="t" r="r" b="b"/>
            <a:pathLst>
              <a:path w="1682848" h="1367770" extrusionOk="0">
                <a:moveTo>
                  <a:pt x="242185" y="265053"/>
                </a:moveTo>
                <a:cubicBezTo>
                  <a:pt x="220146" y="122727"/>
                  <a:pt x="229446" y="145790"/>
                  <a:pt x="204644" y="0"/>
                </a:cubicBezTo>
                <a:lnTo>
                  <a:pt x="1682848" y="3796"/>
                </a:lnTo>
                <a:lnTo>
                  <a:pt x="1682848" y="1367770"/>
                </a:lnTo>
                <a:lnTo>
                  <a:pt x="2329" y="1367770"/>
                </a:lnTo>
                <a:cubicBezTo>
                  <a:pt x="494" y="987057"/>
                  <a:pt x="1835" y="644732"/>
                  <a:pt x="0" y="264019"/>
                </a:cubicBezTo>
                <a:lnTo>
                  <a:pt x="242185" y="265053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Insertar imagen aquí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p14"/>
          <p:cNvGrpSpPr/>
          <p:nvPr/>
        </p:nvGrpSpPr>
        <p:grpSpPr>
          <a:xfrm>
            <a:off x="8404736" y="1433679"/>
            <a:ext cx="268591" cy="371184"/>
            <a:chOff x="670523" y="3428872"/>
            <a:chExt cx="1985592" cy="2337624"/>
          </a:xfrm>
        </p:grpSpPr>
        <p:sp>
          <p:nvSpPr>
            <p:cNvPr id="267" name="Google Shape;267;p14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14"/>
          <p:cNvSpPr/>
          <p:nvPr/>
        </p:nvSpPr>
        <p:spPr>
          <a:xfrm>
            <a:off x="8536704" y="3016156"/>
            <a:ext cx="1509049" cy="434688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4"/>
          <p:cNvSpPr/>
          <p:nvPr/>
        </p:nvSpPr>
        <p:spPr>
          <a:xfrm>
            <a:off x="8536704" y="3952476"/>
            <a:ext cx="1509049" cy="1361840"/>
          </a:xfrm>
          <a:custGeom>
            <a:avLst/>
            <a:gdLst/>
            <a:ahLst/>
            <a:cxnLst/>
            <a:rect l="l" t="t" r="r" b="b"/>
            <a:pathLst>
              <a:path w="1682848" h="1367770" extrusionOk="0">
                <a:moveTo>
                  <a:pt x="242185" y="265053"/>
                </a:moveTo>
                <a:cubicBezTo>
                  <a:pt x="220146" y="122727"/>
                  <a:pt x="229446" y="145790"/>
                  <a:pt x="204644" y="0"/>
                </a:cubicBezTo>
                <a:lnTo>
                  <a:pt x="1682848" y="3796"/>
                </a:lnTo>
                <a:lnTo>
                  <a:pt x="1682848" y="1367770"/>
                </a:lnTo>
                <a:lnTo>
                  <a:pt x="2329" y="1367770"/>
                </a:lnTo>
                <a:cubicBezTo>
                  <a:pt x="494" y="987057"/>
                  <a:pt x="1835" y="644732"/>
                  <a:pt x="0" y="264019"/>
                </a:cubicBezTo>
                <a:lnTo>
                  <a:pt x="242185" y="265053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Insertar imagen aquí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1" name="Google Shape;271;p14"/>
          <p:cNvGrpSpPr/>
          <p:nvPr/>
        </p:nvGrpSpPr>
        <p:grpSpPr>
          <a:xfrm>
            <a:off x="8404736" y="3749825"/>
            <a:ext cx="268591" cy="371184"/>
            <a:chOff x="670523" y="3428872"/>
            <a:chExt cx="1985592" cy="2337624"/>
          </a:xfrm>
        </p:grpSpPr>
        <p:sp>
          <p:nvSpPr>
            <p:cNvPr id="272" name="Google Shape;272;p14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14"/>
          <p:cNvSpPr/>
          <p:nvPr/>
        </p:nvSpPr>
        <p:spPr>
          <a:xfrm>
            <a:off x="8536704" y="5332302"/>
            <a:ext cx="1509049" cy="434688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4"/>
          <p:cNvSpPr/>
          <p:nvPr/>
        </p:nvSpPr>
        <p:spPr>
          <a:xfrm>
            <a:off x="2743198" y="4443944"/>
            <a:ext cx="1509049" cy="1361840"/>
          </a:xfrm>
          <a:custGeom>
            <a:avLst/>
            <a:gdLst/>
            <a:ahLst/>
            <a:cxnLst/>
            <a:rect l="l" t="t" r="r" b="b"/>
            <a:pathLst>
              <a:path w="1682848" h="1367770" extrusionOk="0">
                <a:moveTo>
                  <a:pt x="242185" y="265053"/>
                </a:moveTo>
                <a:cubicBezTo>
                  <a:pt x="220146" y="122727"/>
                  <a:pt x="229446" y="145790"/>
                  <a:pt x="204644" y="0"/>
                </a:cubicBezTo>
                <a:lnTo>
                  <a:pt x="1682848" y="3796"/>
                </a:lnTo>
                <a:lnTo>
                  <a:pt x="1682848" y="1367770"/>
                </a:lnTo>
                <a:lnTo>
                  <a:pt x="2329" y="1367770"/>
                </a:lnTo>
                <a:cubicBezTo>
                  <a:pt x="494" y="987057"/>
                  <a:pt x="1835" y="644732"/>
                  <a:pt x="0" y="264019"/>
                </a:cubicBezTo>
                <a:lnTo>
                  <a:pt x="242185" y="265053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Insertar imagen aquí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" name="Google Shape;276;p14"/>
          <p:cNvGrpSpPr/>
          <p:nvPr/>
        </p:nvGrpSpPr>
        <p:grpSpPr>
          <a:xfrm>
            <a:off x="2611230" y="4241293"/>
            <a:ext cx="268591" cy="371184"/>
            <a:chOff x="670523" y="3428872"/>
            <a:chExt cx="1985592" cy="2337624"/>
          </a:xfrm>
        </p:grpSpPr>
        <p:sp>
          <p:nvSpPr>
            <p:cNvPr id="277" name="Google Shape;277;p14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14"/>
          <p:cNvSpPr/>
          <p:nvPr/>
        </p:nvSpPr>
        <p:spPr>
          <a:xfrm>
            <a:off x="2743198" y="5823770"/>
            <a:ext cx="1509049" cy="434688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4"/>
          <p:cNvSpPr/>
          <p:nvPr/>
        </p:nvSpPr>
        <p:spPr>
          <a:xfrm>
            <a:off x="4666860" y="4443944"/>
            <a:ext cx="1509049" cy="1361840"/>
          </a:xfrm>
          <a:custGeom>
            <a:avLst/>
            <a:gdLst/>
            <a:ahLst/>
            <a:cxnLst/>
            <a:rect l="l" t="t" r="r" b="b"/>
            <a:pathLst>
              <a:path w="1682848" h="1367770" extrusionOk="0">
                <a:moveTo>
                  <a:pt x="242185" y="265053"/>
                </a:moveTo>
                <a:cubicBezTo>
                  <a:pt x="220146" y="122727"/>
                  <a:pt x="229446" y="145790"/>
                  <a:pt x="204644" y="0"/>
                </a:cubicBezTo>
                <a:lnTo>
                  <a:pt x="1682848" y="3796"/>
                </a:lnTo>
                <a:lnTo>
                  <a:pt x="1682848" y="1367770"/>
                </a:lnTo>
                <a:lnTo>
                  <a:pt x="2329" y="1367770"/>
                </a:lnTo>
                <a:cubicBezTo>
                  <a:pt x="494" y="987057"/>
                  <a:pt x="1835" y="644732"/>
                  <a:pt x="0" y="264019"/>
                </a:cubicBezTo>
                <a:lnTo>
                  <a:pt x="242185" y="265053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Insertar imagen aquí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" name="Google Shape;281;p14"/>
          <p:cNvGrpSpPr/>
          <p:nvPr/>
        </p:nvGrpSpPr>
        <p:grpSpPr>
          <a:xfrm>
            <a:off x="4534892" y="4241293"/>
            <a:ext cx="268591" cy="371184"/>
            <a:chOff x="670523" y="3428872"/>
            <a:chExt cx="1985592" cy="2337624"/>
          </a:xfrm>
        </p:grpSpPr>
        <p:sp>
          <p:nvSpPr>
            <p:cNvPr id="282" name="Google Shape;282;p14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4" name="Google Shape;284;p14"/>
          <p:cNvSpPr/>
          <p:nvPr/>
        </p:nvSpPr>
        <p:spPr>
          <a:xfrm>
            <a:off x="4666860" y="5823770"/>
            <a:ext cx="1509049" cy="434688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4"/>
          <p:cNvSpPr/>
          <p:nvPr/>
        </p:nvSpPr>
        <p:spPr>
          <a:xfrm>
            <a:off x="6604170" y="4443944"/>
            <a:ext cx="1509049" cy="1361840"/>
          </a:xfrm>
          <a:custGeom>
            <a:avLst/>
            <a:gdLst/>
            <a:ahLst/>
            <a:cxnLst/>
            <a:rect l="l" t="t" r="r" b="b"/>
            <a:pathLst>
              <a:path w="1682848" h="1367770" extrusionOk="0">
                <a:moveTo>
                  <a:pt x="242185" y="265053"/>
                </a:moveTo>
                <a:cubicBezTo>
                  <a:pt x="220146" y="122727"/>
                  <a:pt x="229446" y="145790"/>
                  <a:pt x="204644" y="0"/>
                </a:cubicBezTo>
                <a:lnTo>
                  <a:pt x="1682848" y="3796"/>
                </a:lnTo>
                <a:lnTo>
                  <a:pt x="1682848" y="1367770"/>
                </a:lnTo>
                <a:lnTo>
                  <a:pt x="2329" y="1367770"/>
                </a:lnTo>
                <a:cubicBezTo>
                  <a:pt x="494" y="987057"/>
                  <a:pt x="1835" y="644732"/>
                  <a:pt x="0" y="264019"/>
                </a:cubicBezTo>
                <a:lnTo>
                  <a:pt x="242185" y="265053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Insertar imagen aquí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6" name="Google Shape;286;p14"/>
          <p:cNvGrpSpPr/>
          <p:nvPr/>
        </p:nvGrpSpPr>
        <p:grpSpPr>
          <a:xfrm>
            <a:off x="6472202" y="4241293"/>
            <a:ext cx="268591" cy="371184"/>
            <a:chOff x="670523" y="3428872"/>
            <a:chExt cx="1985592" cy="2337624"/>
          </a:xfrm>
        </p:grpSpPr>
        <p:sp>
          <p:nvSpPr>
            <p:cNvPr id="287" name="Google Shape;287;p14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14"/>
          <p:cNvSpPr/>
          <p:nvPr/>
        </p:nvSpPr>
        <p:spPr>
          <a:xfrm>
            <a:off x="6604170" y="5823770"/>
            <a:ext cx="1509049" cy="434688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4"/>
          <p:cNvSpPr/>
          <p:nvPr/>
        </p:nvSpPr>
        <p:spPr>
          <a:xfrm>
            <a:off x="805888" y="3952476"/>
            <a:ext cx="1509049" cy="1361840"/>
          </a:xfrm>
          <a:custGeom>
            <a:avLst/>
            <a:gdLst/>
            <a:ahLst/>
            <a:cxnLst/>
            <a:rect l="l" t="t" r="r" b="b"/>
            <a:pathLst>
              <a:path w="1682848" h="1367770" extrusionOk="0">
                <a:moveTo>
                  <a:pt x="242185" y="265053"/>
                </a:moveTo>
                <a:cubicBezTo>
                  <a:pt x="220146" y="122727"/>
                  <a:pt x="229446" y="145790"/>
                  <a:pt x="204644" y="0"/>
                </a:cubicBezTo>
                <a:lnTo>
                  <a:pt x="1682848" y="3796"/>
                </a:lnTo>
                <a:lnTo>
                  <a:pt x="1682848" y="1367770"/>
                </a:lnTo>
                <a:lnTo>
                  <a:pt x="2329" y="1367770"/>
                </a:lnTo>
                <a:cubicBezTo>
                  <a:pt x="494" y="987057"/>
                  <a:pt x="1835" y="644732"/>
                  <a:pt x="0" y="264019"/>
                </a:cubicBezTo>
                <a:lnTo>
                  <a:pt x="242185" y="265053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Insertar imagen aquí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1" name="Google Shape;291;p14"/>
          <p:cNvGrpSpPr/>
          <p:nvPr/>
        </p:nvGrpSpPr>
        <p:grpSpPr>
          <a:xfrm>
            <a:off x="673920" y="3749825"/>
            <a:ext cx="268591" cy="371184"/>
            <a:chOff x="670523" y="3428872"/>
            <a:chExt cx="1985592" cy="2337624"/>
          </a:xfrm>
        </p:grpSpPr>
        <p:sp>
          <p:nvSpPr>
            <p:cNvPr id="292" name="Google Shape;292;p14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14"/>
          <p:cNvSpPr/>
          <p:nvPr/>
        </p:nvSpPr>
        <p:spPr>
          <a:xfrm>
            <a:off x="805888" y="5332302"/>
            <a:ext cx="1509049" cy="434688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4"/>
          <p:cNvSpPr txBox="1"/>
          <p:nvPr/>
        </p:nvSpPr>
        <p:spPr>
          <a:xfrm>
            <a:off x="805888" y="3031642"/>
            <a:ext cx="1509049" cy="43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4"/>
          <p:cNvSpPr txBox="1"/>
          <p:nvPr/>
        </p:nvSpPr>
        <p:spPr>
          <a:xfrm>
            <a:off x="2743197" y="2425730"/>
            <a:ext cx="1509049" cy="43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4"/>
          <p:cNvSpPr txBox="1"/>
          <p:nvPr/>
        </p:nvSpPr>
        <p:spPr>
          <a:xfrm>
            <a:off x="4666859" y="2425730"/>
            <a:ext cx="1509049" cy="43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4"/>
          <p:cNvSpPr txBox="1"/>
          <p:nvPr/>
        </p:nvSpPr>
        <p:spPr>
          <a:xfrm>
            <a:off x="6590520" y="2425730"/>
            <a:ext cx="1509049" cy="43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4"/>
          <p:cNvSpPr txBox="1"/>
          <p:nvPr/>
        </p:nvSpPr>
        <p:spPr>
          <a:xfrm>
            <a:off x="8536704" y="3016924"/>
            <a:ext cx="1509049" cy="43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4"/>
          <p:cNvSpPr txBox="1"/>
          <p:nvPr/>
        </p:nvSpPr>
        <p:spPr>
          <a:xfrm>
            <a:off x="8536704" y="5332302"/>
            <a:ext cx="1509049" cy="43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4"/>
          <p:cNvSpPr txBox="1"/>
          <p:nvPr/>
        </p:nvSpPr>
        <p:spPr>
          <a:xfrm>
            <a:off x="6604170" y="5822843"/>
            <a:ext cx="1509049" cy="43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4"/>
          <p:cNvSpPr txBox="1"/>
          <p:nvPr/>
        </p:nvSpPr>
        <p:spPr>
          <a:xfrm>
            <a:off x="4680508" y="5808791"/>
            <a:ext cx="1509049" cy="43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4"/>
          <p:cNvSpPr txBox="1"/>
          <p:nvPr/>
        </p:nvSpPr>
        <p:spPr>
          <a:xfrm>
            <a:off x="2756846" y="5822843"/>
            <a:ext cx="1509049" cy="43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4"/>
          <p:cNvSpPr txBox="1"/>
          <p:nvPr/>
        </p:nvSpPr>
        <p:spPr>
          <a:xfrm>
            <a:off x="819536" y="5329544"/>
            <a:ext cx="1509049" cy="43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55"/>
            <a:ext cx="12192000" cy="685774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6"/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 del curso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6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 del docente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6"/>
          <p:cNvSpPr txBox="1"/>
          <p:nvPr/>
        </p:nvSpPr>
        <p:spPr>
          <a:xfrm>
            <a:off x="670522" y="861061"/>
            <a:ext cx="953907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s-PE"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título de matriz de ciclo aquí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5" name="Google Shape;355;p16"/>
          <p:cNvGrpSpPr/>
          <p:nvPr/>
        </p:nvGrpSpPr>
        <p:grpSpPr>
          <a:xfrm>
            <a:off x="2951758" y="2097581"/>
            <a:ext cx="5205003" cy="4003848"/>
            <a:chOff x="400384" y="0"/>
            <a:chExt cx="5205003" cy="4003848"/>
          </a:xfrm>
        </p:grpSpPr>
        <p:sp>
          <p:nvSpPr>
            <p:cNvPr id="356" name="Google Shape;356;p16"/>
            <p:cNvSpPr/>
            <p:nvPr/>
          </p:nvSpPr>
          <p:spPr>
            <a:xfrm>
              <a:off x="3627486" y="2722617"/>
              <a:ext cx="1977901" cy="1281231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411"/>
              </a:schemeClr>
            </a:solidFill>
            <a:ln w="19050" cap="flat" cmpd="sng">
              <a:solidFill>
                <a:srgbClr val="01A9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6"/>
            <p:cNvSpPr txBox="1"/>
            <p:nvPr/>
          </p:nvSpPr>
          <p:spPr>
            <a:xfrm>
              <a:off x="4249000" y="3071069"/>
              <a:ext cx="1328242" cy="904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t" anchorCtr="0">
              <a:noAutofit/>
            </a:bodyPr>
            <a:lstStyle/>
            <a:p>
              <a:pPr marL="114300" marR="0" lvl="1" indent="-25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400384" y="2722617"/>
              <a:ext cx="1977901" cy="1281231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411"/>
              </a:schemeClr>
            </a:solidFill>
            <a:ln w="19050" cap="flat" cmpd="sng">
              <a:solidFill>
                <a:srgbClr val="01A9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6"/>
            <p:cNvSpPr txBox="1"/>
            <p:nvPr/>
          </p:nvSpPr>
          <p:spPr>
            <a:xfrm>
              <a:off x="428528" y="3071069"/>
              <a:ext cx="1328242" cy="904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t" anchorCtr="0">
              <a:noAutofit/>
            </a:bodyPr>
            <a:lstStyle/>
            <a:p>
              <a:pPr marL="114300" marR="0" lvl="1" indent="-25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3627486" y="0"/>
              <a:ext cx="1977901" cy="1281231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411"/>
              </a:schemeClr>
            </a:solidFill>
            <a:ln w="19050" cap="flat" cmpd="sng">
              <a:solidFill>
                <a:srgbClr val="01A9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6"/>
            <p:cNvSpPr txBox="1"/>
            <p:nvPr/>
          </p:nvSpPr>
          <p:spPr>
            <a:xfrm>
              <a:off x="4249000" y="28144"/>
              <a:ext cx="1328242" cy="904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t" anchorCtr="0">
              <a:noAutofit/>
            </a:bodyPr>
            <a:lstStyle/>
            <a:p>
              <a:pPr marL="114300" marR="0" lvl="1" indent="-25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400384" y="0"/>
              <a:ext cx="1977901" cy="1281231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411"/>
              </a:schemeClr>
            </a:solidFill>
            <a:ln w="19050" cap="flat" cmpd="sng">
              <a:solidFill>
                <a:srgbClr val="01A9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6"/>
            <p:cNvSpPr txBox="1"/>
            <p:nvPr/>
          </p:nvSpPr>
          <p:spPr>
            <a:xfrm>
              <a:off x="428528" y="28144"/>
              <a:ext cx="1328242" cy="904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t" anchorCtr="0">
              <a:noAutofit/>
            </a:bodyPr>
            <a:lstStyle/>
            <a:p>
              <a:pPr marL="114300" marR="0" lvl="1" indent="-254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1229180" y="228219"/>
              <a:ext cx="1733666" cy="17336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231F2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6"/>
            <p:cNvSpPr txBox="1"/>
            <p:nvPr/>
          </p:nvSpPr>
          <p:spPr>
            <a:xfrm>
              <a:off x="1736959" y="735998"/>
              <a:ext cx="1225887" cy="1225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000" tIns="128000" rIns="128000" bIns="12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6"/>
            <p:cNvSpPr/>
            <p:nvPr/>
          </p:nvSpPr>
          <p:spPr>
            <a:xfrm rot="5400000">
              <a:off x="3042924" y="228219"/>
              <a:ext cx="1733666" cy="17336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1A9F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6"/>
            <p:cNvSpPr txBox="1"/>
            <p:nvPr/>
          </p:nvSpPr>
          <p:spPr>
            <a:xfrm>
              <a:off x="3042924" y="735998"/>
              <a:ext cx="1225887" cy="1225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000" tIns="128000" rIns="128000" bIns="12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6"/>
            <p:cNvSpPr/>
            <p:nvPr/>
          </p:nvSpPr>
          <p:spPr>
            <a:xfrm rot="10800000">
              <a:off x="3042924" y="2041962"/>
              <a:ext cx="1733666" cy="17336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66D3F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6"/>
            <p:cNvSpPr txBox="1"/>
            <p:nvPr/>
          </p:nvSpPr>
          <p:spPr>
            <a:xfrm>
              <a:off x="3042924" y="2041962"/>
              <a:ext cx="1225887" cy="1225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000" tIns="128000" rIns="128000" bIns="12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6"/>
            <p:cNvSpPr/>
            <p:nvPr/>
          </p:nvSpPr>
          <p:spPr>
            <a:xfrm rot="-5400000">
              <a:off x="1229180" y="2041962"/>
              <a:ext cx="1733666" cy="17336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A3E5F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6"/>
            <p:cNvSpPr txBox="1"/>
            <p:nvPr/>
          </p:nvSpPr>
          <p:spPr>
            <a:xfrm>
              <a:off x="1736959" y="2041962"/>
              <a:ext cx="1225887" cy="1225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000" tIns="128000" rIns="128000" bIns="12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2703598" y="1641578"/>
              <a:ext cx="598575" cy="520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6"/>
            <p:cNvSpPr/>
            <p:nvPr/>
          </p:nvSpPr>
          <p:spPr>
            <a:xfrm rot="10800000">
              <a:off x="2703598" y="1841770"/>
              <a:ext cx="598575" cy="520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685774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17"/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 del curso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7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 del docente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7"/>
          <p:cNvSpPr txBox="1"/>
          <p:nvPr/>
        </p:nvSpPr>
        <p:spPr>
          <a:xfrm>
            <a:off x="670522" y="861061"/>
            <a:ext cx="953907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s-PE"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título de objetivo básico aquí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2" name="Google Shape;382;p17"/>
          <p:cNvGrpSpPr/>
          <p:nvPr/>
        </p:nvGrpSpPr>
        <p:grpSpPr>
          <a:xfrm>
            <a:off x="3092435" y="1937982"/>
            <a:ext cx="5113961" cy="4063859"/>
            <a:chOff x="596410" y="0"/>
            <a:chExt cx="5113961" cy="4063859"/>
          </a:xfrm>
        </p:grpSpPr>
        <p:sp>
          <p:nvSpPr>
            <p:cNvPr id="383" name="Google Shape;383;p17"/>
            <p:cNvSpPr/>
            <p:nvPr/>
          </p:nvSpPr>
          <p:spPr>
            <a:xfrm>
              <a:off x="596410" y="995483"/>
              <a:ext cx="3068376" cy="3068376"/>
            </a:xfrm>
            <a:prstGeom prst="ellipse">
              <a:avLst/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1210086" y="1636467"/>
              <a:ext cx="1841025" cy="1841025"/>
            </a:xfrm>
            <a:prstGeom prst="ellipse">
              <a:avLst/>
            </a:prstGeom>
            <a:solidFill>
              <a:srgbClr val="66D3FE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1823761" y="2250142"/>
              <a:ext cx="613675" cy="613675"/>
            </a:xfrm>
            <a:prstGeom prst="ellipse">
              <a:avLst/>
            </a:prstGeom>
            <a:solidFill>
              <a:srgbClr val="CDF1FF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4176183" y="0"/>
              <a:ext cx="1534188" cy="894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7"/>
            <p:cNvSpPr txBox="1"/>
            <p:nvPr/>
          </p:nvSpPr>
          <p:spPr>
            <a:xfrm>
              <a:off x="4176183" y="0"/>
              <a:ext cx="1534188" cy="894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550" tIns="17775" rIns="17775" bIns="177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88" name="Google Shape;388;p17"/>
            <p:cNvCxnSpPr/>
            <p:nvPr/>
          </p:nvCxnSpPr>
          <p:spPr>
            <a:xfrm>
              <a:off x="3792636" y="447471"/>
              <a:ext cx="383547" cy="0"/>
            </a:xfrm>
            <a:prstGeom prst="straightConnector1">
              <a:avLst/>
            </a:prstGeom>
            <a:solidFill>
              <a:srgbClr val="599BD5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9" name="Google Shape;389;p17"/>
            <p:cNvCxnSpPr/>
            <p:nvPr/>
          </p:nvCxnSpPr>
          <p:spPr>
            <a:xfrm rot="5400000">
              <a:off x="1906351" y="672230"/>
              <a:ext cx="2108997" cy="1660502"/>
            </a:xfrm>
            <a:prstGeom prst="straightConnector1">
              <a:avLst/>
            </a:prstGeom>
            <a:solidFill>
              <a:srgbClr val="599BD5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90" name="Google Shape;390;p17"/>
            <p:cNvSpPr/>
            <p:nvPr/>
          </p:nvSpPr>
          <p:spPr>
            <a:xfrm>
              <a:off x="4176183" y="894942"/>
              <a:ext cx="1534188" cy="894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7"/>
            <p:cNvSpPr txBox="1"/>
            <p:nvPr/>
          </p:nvSpPr>
          <p:spPr>
            <a:xfrm>
              <a:off x="4176183" y="894942"/>
              <a:ext cx="1534188" cy="894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550" tIns="17775" rIns="17775" bIns="177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2" name="Google Shape;392;p17"/>
            <p:cNvCxnSpPr/>
            <p:nvPr/>
          </p:nvCxnSpPr>
          <p:spPr>
            <a:xfrm>
              <a:off x="3792636" y="1342414"/>
              <a:ext cx="383547" cy="0"/>
            </a:xfrm>
            <a:prstGeom prst="straightConnector1">
              <a:avLst/>
            </a:prstGeom>
            <a:solidFill>
              <a:srgbClr val="599BD5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3" name="Google Shape;393;p17"/>
            <p:cNvCxnSpPr/>
            <p:nvPr/>
          </p:nvCxnSpPr>
          <p:spPr>
            <a:xfrm rot="5400000">
              <a:off x="2359039" y="1553211"/>
              <a:ext cx="1643422" cy="1220702"/>
            </a:xfrm>
            <a:prstGeom prst="straightConnector1">
              <a:avLst/>
            </a:prstGeom>
            <a:solidFill>
              <a:srgbClr val="599BD5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94" name="Google Shape;394;p17"/>
            <p:cNvSpPr/>
            <p:nvPr/>
          </p:nvSpPr>
          <p:spPr>
            <a:xfrm>
              <a:off x="4176183" y="1789886"/>
              <a:ext cx="1534188" cy="894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7"/>
            <p:cNvSpPr txBox="1"/>
            <p:nvPr/>
          </p:nvSpPr>
          <p:spPr>
            <a:xfrm>
              <a:off x="4176183" y="1789886"/>
              <a:ext cx="1534188" cy="894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550" tIns="17775" rIns="17775" bIns="177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6" name="Google Shape;396;p17"/>
            <p:cNvCxnSpPr/>
            <p:nvPr/>
          </p:nvCxnSpPr>
          <p:spPr>
            <a:xfrm>
              <a:off x="3792636" y="2237357"/>
              <a:ext cx="383547" cy="0"/>
            </a:xfrm>
            <a:prstGeom prst="straightConnector1">
              <a:avLst/>
            </a:prstGeom>
            <a:solidFill>
              <a:srgbClr val="599BD5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7" name="Google Shape;397;p17"/>
            <p:cNvCxnSpPr/>
            <p:nvPr/>
          </p:nvCxnSpPr>
          <p:spPr>
            <a:xfrm rot="5400000">
              <a:off x="2812289" y="2433477"/>
              <a:ext cx="1174165" cy="780901"/>
            </a:xfrm>
            <a:prstGeom prst="straightConnector1">
              <a:avLst/>
            </a:prstGeom>
            <a:solidFill>
              <a:srgbClr val="599BD5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685774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18"/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 del curso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8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 del docente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8"/>
          <p:cNvSpPr txBox="1"/>
          <p:nvPr/>
        </p:nvSpPr>
        <p:spPr>
          <a:xfrm>
            <a:off x="670522" y="861061"/>
            <a:ext cx="953907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s-PE"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título de gráfico de columna agrupada aquí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2652" y="2044594"/>
            <a:ext cx="7421349" cy="4011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685774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9"/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 del curso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9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 del docente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9"/>
          <p:cNvSpPr txBox="1"/>
          <p:nvPr/>
        </p:nvSpPr>
        <p:spPr>
          <a:xfrm>
            <a:off x="670522" y="861061"/>
            <a:ext cx="953907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s-PE"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título de tabla aquí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5" name="Google Shape;415;p19"/>
          <p:cNvGraphicFramePr/>
          <p:nvPr/>
        </p:nvGraphicFramePr>
        <p:xfrm>
          <a:off x="1255596" y="2238231"/>
          <a:ext cx="8311500" cy="3534800"/>
        </p:xfrm>
        <a:graphic>
          <a:graphicData uri="http://schemas.openxmlformats.org/drawingml/2006/table">
            <a:tbl>
              <a:tblPr firstRow="1" bandRow="1">
                <a:noFill/>
                <a:tableStyleId>{4D2DA1DB-627D-4E60-8EAF-CD963E81AC0C}</a:tableStyleId>
              </a:tblPr>
              <a:tblGrid>
                <a:gridCol w="166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231F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231F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231F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231F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231F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A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A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A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A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A3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CDF1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CDF1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CDF1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CDF1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CD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A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A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A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A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A3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CDF1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CDF1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CDF1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CDF1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CD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A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A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A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A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A3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CDF1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CDF1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CDF1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CDF1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CD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A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A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A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A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A3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l="84306"/>
          <a:stretch/>
        </p:blipFill>
        <p:spPr>
          <a:xfrm>
            <a:off x="10305560" y="-1"/>
            <a:ext cx="191346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/>
        </p:nvSpPr>
        <p:spPr>
          <a:xfrm>
            <a:off x="398540" y="669870"/>
            <a:ext cx="1139492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PE" sz="3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86;p17">
            <a:extLst>
              <a:ext uri="{FF2B5EF4-FFF2-40B4-BE49-F238E27FC236}">
                <a16:creationId xmlns:a16="http://schemas.microsoft.com/office/drawing/2014/main" id="{5C442162-5A45-F342-864A-952B32F46752}"/>
              </a:ext>
            </a:extLst>
          </p:cNvPr>
          <p:cNvSpPr/>
          <p:nvPr/>
        </p:nvSpPr>
        <p:spPr>
          <a:xfrm>
            <a:off x="4087071" y="1397069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A Comprehensive Guide to Convolutional Neural Networks — the ELI5 way |  Saturn Cloud Blog">
            <a:extLst>
              <a:ext uri="{FF2B5EF4-FFF2-40B4-BE49-F238E27FC236}">
                <a16:creationId xmlns:a16="http://schemas.microsoft.com/office/drawing/2014/main" id="{A99EBCE4-C825-1FCC-4ECF-3C8D19A15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119" y="909367"/>
            <a:ext cx="6424613" cy="217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aining ImageNet in 15 Minutes With ChainerMN: A Scalable Distributed Deep  Learning Framework">
            <a:extLst>
              <a:ext uri="{FF2B5EF4-FFF2-40B4-BE49-F238E27FC236}">
                <a16:creationId xmlns:a16="http://schemas.microsoft.com/office/drawing/2014/main" id="{6B9B898C-DC23-CFEA-35A7-228BD8B72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823" y="3697704"/>
            <a:ext cx="3329214" cy="58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14;p15">
            <a:extLst>
              <a:ext uri="{FF2B5EF4-FFF2-40B4-BE49-F238E27FC236}">
                <a16:creationId xmlns:a16="http://schemas.microsoft.com/office/drawing/2014/main" id="{AA07FEE4-3165-CCBE-FF40-1D9C9FBBB41E}"/>
              </a:ext>
            </a:extLst>
          </p:cNvPr>
          <p:cNvSpPr txBox="1"/>
          <p:nvPr/>
        </p:nvSpPr>
        <p:spPr>
          <a:xfrm>
            <a:off x="855801" y="4838618"/>
            <a:ext cx="821968" cy="35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200" b="1" i="0" dirty="0">
                <a:solidFill>
                  <a:srgbClr val="000000"/>
                </a:solidFill>
                <a:effectLst/>
                <a:latin typeface="Lucida Grande"/>
              </a:rPr>
              <a:t>Le-Net-5 </a:t>
            </a:r>
          </a:p>
          <a:p>
            <a:pPr algn="ctr"/>
            <a:endParaRPr lang="en-US" sz="1600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grpSp>
        <p:nvGrpSpPr>
          <p:cNvPr id="9" name="Google Shape;327;p15">
            <a:extLst>
              <a:ext uri="{FF2B5EF4-FFF2-40B4-BE49-F238E27FC236}">
                <a16:creationId xmlns:a16="http://schemas.microsoft.com/office/drawing/2014/main" id="{D7AF717C-53CE-5A90-7925-6ADA9E7E7B4E}"/>
              </a:ext>
            </a:extLst>
          </p:cNvPr>
          <p:cNvGrpSpPr/>
          <p:nvPr/>
        </p:nvGrpSpPr>
        <p:grpSpPr>
          <a:xfrm>
            <a:off x="1187442" y="5235257"/>
            <a:ext cx="158686" cy="724934"/>
            <a:chOff x="2070100" y="2563700"/>
            <a:chExt cx="92400" cy="411825"/>
          </a:xfrm>
        </p:grpSpPr>
        <p:cxnSp>
          <p:nvCxnSpPr>
            <p:cNvPr id="10" name="Google Shape;328;p15">
              <a:extLst>
                <a:ext uri="{FF2B5EF4-FFF2-40B4-BE49-F238E27FC236}">
                  <a16:creationId xmlns:a16="http://schemas.microsoft.com/office/drawing/2014/main" id="{4784DEA8-0595-B60E-F3E9-053F0156C47E}"/>
                </a:ext>
              </a:extLst>
            </p:cNvPr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" name="Google Shape;329;p15">
              <a:extLst>
                <a:ext uri="{FF2B5EF4-FFF2-40B4-BE49-F238E27FC236}">
                  <a16:creationId xmlns:a16="http://schemas.microsoft.com/office/drawing/2014/main" id="{3851F4DF-F578-ADBC-0161-0CE977FBDADC}"/>
                </a:ext>
              </a:extLst>
            </p:cNvPr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A8ED"/>
            </a:solidFill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313;p15">
            <a:extLst>
              <a:ext uri="{FF2B5EF4-FFF2-40B4-BE49-F238E27FC236}">
                <a16:creationId xmlns:a16="http://schemas.microsoft.com/office/drawing/2014/main" id="{1539781C-3E7E-B62E-CEFC-F4606F1F992D}"/>
              </a:ext>
            </a:extLst>
          </p:cNvPr>
          <p:cNvSpPr/>
          <p:nvPr/>
        </p:nvSpPr>
        <p:spPr>
          <a:xfrm>
            <a:off x="940420" y="5878887"/>
            <a:ext cx="9409160" cy="45719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324;p15">
            <a:extLst>
              <a:ext uri="{FF2B5EF4-FFF2-40B4-BE49-F238E27FC236}">
                <a16:creationId xmlns:a16="http://schemas.microsoft.com/office/drawing/2014/main" id="{C0859AD0-1014-347C-A460-84E285751AB8}"/>
              </a:ext>
            </a:extLst>
          </p:cNvPr>
          <p:cNvSpPr/>
          <p:nvPr/>
        </p:nvSpPr>
        <p:spPr>
          <a:xfrm>
            <a:off x="940420" y="6027038"/>
            <a:ext cx="9409160" cy="45719"/>
          </a:xfrm>
          <a:prstGeom prst="rect">
            <a:avLst/>
          </a:prstGeom>
          <a:solidFill>
            <a:srgbClr val="00A8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325;p15">
            <a:extLst>
              <a:ext uri="{FF2B5EF4-FFF2-40B4-BE49-F238E27FC236}">
                <a16:creationId xmlns:a16="http://schemas.microsoft.com/office/drawing/2014/main" id="{7E52AF78-B56D-2D3C-A7F7-669C5A97101B}"/>
              </a:ext>
            </a:extLst>
          </p:cNvPr>
          <p:cNvSpPr/>
          <p:nvPr/>
        </p:nvSpPr>
        <p:spPr>
          <a:xfrm>
            <a:off x="940420" y="5963530"/>
            <a:ext cx="9409160" cy="45719"/>
          </a:xfrm>
          <a:prstGeom prst="rect">
            <a:avLst/>
          </a:prstGeom>
          <a:solidFill>
            <a:srgbClr val="66D3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326;p15">
            <a:extLst>
              <a:ext uri="{FF2B5EF4-FFF2-40B4-BE49-F238E27FC236}">
                <a16:creationId xmlns:a16="http://schemas.microsoft.com/office/drawing/2014/main" id="{F0CFB5F8-F007-F24C-5108-D0B9C437EEB6}"/>
              </a:ext>
            </a:extLst>
          </p:cNvPr>
          <p:cNvSpPr/>
          <p:nvPr/>
        </p:nvSpPr>
        <p:spPr>
          <a:xfrm>
            <a:off x="940420" y="6005257"/>
            <a:ext cx="9409160" cy="45719"/>
          </a:xfrm>
          <a:prstGeom prst="rect">
            <a:avLst/>
          </a:prstGeom>
          <a:solidFill>
            <a:srgbClr val="CD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342;p15">
            <a:extLst>
              <a:ext uri="{FF2B5EF4-FFF2-40B4-BE49-F238E27FC236}">
                <a16:creationId xmlns:a16="http://schemas.microsoft.com/office/drawing/2014/main" id="{76119259-1FF7-6B8D-23A8-B13268A75B07}"/>
              </a:ext>
            </a:extLst>
          </p:cNvPr>
          <p:cNvSpPr txBox="1"/>
          <p:nvPr/>
        </p:nvSpPr>
        <p:spPr>
          <a:xfrm>
            <a:off x="2752356" y="6118357"/>
            <a:ext cx="1282325" cy="22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PE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2012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343;p15">
            <a:extLst>
              <a:ext uri="{FF2B5EF4-FFF2-40B4-BE49-F238E27FC236}">
                <a16:creationId xmlns:a16="http://schemas.microsoft.com/office/drawing/2014/main" id="{864A6D8A-1453-8D96-C68A-880623522630}"/>
              </a:ext>
            </a:extLst>
          </p:cNvPr>
          <p:cNvSpPr txBox="1"/>
          <p:nvPr/>
        </p:nvSpPr>
        <p:spPr>
          <a:xfrm>
            <a:off x="4874987" y="6118357"/>
            <a:ext cx="1282325" cy="22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PE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344;p15">
            <a:extLst>
              <a:ext uri="{FF2B5EF4-FFF2-40B4-BE49-F238E27FC236}">
                <a16:creationId xmlns:a16="http://schemas.microsoft.com/office/drawing/2014/main" id="{BDECE515-19A4-BC45-E96D-086C29D71712}"/>
              </a:ext>
            </a:extLst>
          </p:cNvPr>
          <p:cNvSpPr txBox="1"/>
          <p:nvPr/>
        </p:nvSpPr>
        <p:spPr>
          <a:xfrm>
            <a:off x="9120248" y="6118357"/>
            <a:ext cx="1282325" cy="22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345;p15">
            <a:extLst>
              <a:ext uri="{FF2B5EF4-FFF2-40B4-BE49-F238E27FC236}">
                <a16:creationId xmlns:a16="http://schemas.microsoft.com/office/drawing/2014/main" id="{97A61538-EC62-B510-4F28-BAAE68FF39F1}"/>
              </a:ext>
            </a:extLst>
          </p:cNvPr>
          <p:cNvSpPr txBox="1"/>
          <p:nvPr/>
        </p:nvSpPr>
        <p:spPr>
          <a:xfrm>
            <a:off x="6997618" y="6118357"/>
            <a:ext cx="1282325" cy="22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PE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346;p15">
            <a:extLst>
              <a:ext uri="{FF2B5EF4-FFF2-40B4-BE49-F238E27FC236}">
                <a16:creationId xmlns:a16="http://schemas.microsoft.com/office/drawing/2014/main" id="{4221A4A1-7531-79EF-BF3A-71342BDF6AFE}"/>
              </a:ext>
            </a:extLst>
          </p:cNvPr>
          <p:cNvSpPr txBox="1"/>
          <p:nvPr/>
        </p:nvSpPr>
        <p:spPr>
          <a:xfrm>
            <a:off x="629725" y="6118357"/>
            <a:ext cx="1282325" cy="22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PE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1998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314;p15">
            <a:extLst>
              <a:ext uri="{FF2B5EF4-FFF2-40B4-BE49-F238E27FC236}">
                <a16:creationId xmlns:a16="http://schemas.microsoft.com/office/drawing/2014/main" id="{52CD45D5-9E19-0806-A10A-4FE9E02F7006}"/>
              </a:ext>
            </a:extLst>
          </p:cNvPr>
          <p:cNvSpPr txBox="1"/>
          <p:nvPr/>
        </p:nvSpPr>
        <p:spPr>
          <a:xfrm>
            <a:off x="3001597" y="4854742"/>
            <a:ext cx="821968" cy="35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200" b="1" i="0" dirty="0" err="1">
                <a:solidFill>
                  <a:srgbClr val="000000"/>
                </a:solidFill>
                <a:effectLst/>
                <a:latin typeface="Lucida Grande"/>
              </a:rPr>
              <a:t>AlexNet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</a:p>
          <a:p>
            <a:pPr algn="ctr"/>
            <a:endParaRPr lang="en-US" sz="1600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2" name="Google Shape;314;p15">
            <a:extLst>
              <a:ext uri="{FF2B5EF4-FFF2-40B4-BE49-F238E27FC236}">
                <a16:creationId xmlns:a16="http://schemas.microsoft.com/office/drawing/2014/main" id="{81CA3E8C-B359-6987-BB78-CC9ABCA50BB7}"/>
              </a:ext>
            </a:extLst>
          </p:cNvPr>
          <p:cNvSpPr txBox="1"/>
          <p:nvPr/>
        </p:nvSpPr>
        <p:spPr>
          <a:xfrm>
            <a:off x="5083392" y="4854742"/>
            <a:ext cx="821968" cy="35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200" b="1" i="0" dirty="0">
                <a:solidFill>
                  <a:srgbClr val="000000"/>
                </a:solidFill>
                <a:effectLst/>
                <a:latin typeface="Lucida Grande"/>
              </a:rPr>
              <a:t>VGG</a:t>
            </a:r>
          </a:p>
          <a:p>
            <a:pPr algn="ctr"/>
            <a:endParaRPr lang="en-US" sz="1600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3" name="Google Shape;314;p15">
            <a:extLst>
              <a:ext uri="{FF2B5EF4-FFF2-40B4-BE49-F238E27FC236}">
                <a16:creationId xmlns:a16="http://schemas.microsoft.com/office/drawing/2014/main" id="{382F8341-4EEF-DEE2-4683-F6B2EB31199E}"/>
              </a:ext>
            </a:extLst>
          </p:cNvPr>
          <p:cNvSpPr txBox="1"/>
          <p:nvPr/>
        </p:nvSpPr>
        <p:spPr>
          <a:xfrm>
            <a:off x="7031207" y="4831400"/>
            <a:ext cx="1282325" cy="35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200" b="1" i="0" dirty="0" err="1">
                <a:solidFill>
                  <a:srgbClr val="000000"/>
                </a:solidFill>
                <a:effectLst/>
                <a:latin typeface="Lucida Grande"/>
              </a:rPr>
              <a:t>GoogleNet</a:t>
            </a:r>
            <a:endParaRPr lang="en-US" sz="1200" b="1" dirty="0">
              <a:latin typeface="Lucida Grande"/>
            </a:endParaRPr>
          </a:p>
          <a:p>
            <a:pPr algn="ctr"/>
            <a:r>
              <a:rPr lang="en-US" sz="1200" b="1" i="0" dirty="0">
                <a:solidFill>
                  <a:srgbClr val="000000"/>
                </a:solidFill>
                <a:effectLst/>
                <a:latin typeface="Lucida Grande"/>
              </a:rPr>
              <a:t>Inception</a:t>
            </a:r>
          </a:p>
          <a:p>
            <a:pPr algn="ctr"/>
            <a:endParaRPr lang="en-US" sz="1600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4" name="Google Shape;314;p15">
            <a:extLst>
              <a:ext uri="{FF2B5EF4-FFF2-40B4-BE49-F238E27FC236}">
                <a16:creationId xmlns:a16="http://schemas.microsoft.com/office/drawing/2014/main" id="{DEE7F0A8-D876-7C0B-0F30-DC69BC43DBF2}"/>
              </a:ext>
            </a:extLst>
          </p:cNvPr>
          <p:cNvSpPr txBox="1"/>
          <p:nvPr/>
        </p:nvSpPr>
        <p:spPr>
          <a:xfrm>
            <a:off x="9191625" y="4879110"/>
            <a:ext cx="1134229" cy="35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200" b="1" i="0" dirty="0" err="1">
                <a:solidFill>
                  <a:srgbClr val="000000"/>
                </a:solidFill>
                <a:effectLst/>
                <a:latin typeface="Lucida Grande"/>
              </a:rPr>
              <a:t>ResNet</a:t>
            </a:r>
            <a:endParaRPr lang="en-US" sz="1200" b="1" i="0" dirty="0">
              <a:solidFill>
                <a:srgbClr val="000000"/>
              </a:solidFill>
              <a:effectLst/>
              <a:latin typeface="Lucida Grande"/>
            </a:endParaRPr>
          </a:p>
          <a:p>
            <a:pPr algn="ctr"/>
            <a:endParaRPr lang="en-US" sz="1600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grpSp>
        <p:nvGrpSpPr>
          <p:cNvPr id="25" name="Google Shape;327;p15">
            <a:extLst>
              <a:ext uri="{FF2B5EF4-FFF2-40B4-BE49-F238E27FC236}">
                <a16:creationId xmlns:a16="http://schemas.microsoft.com/office/drawing/2014/main" id="{774BD8DC-D605-6BC6-8DD8-A2439F4F39B4}"/>
              </a:ext>
            </a:extLst>
          </p:cNvPr>
          <p:cNvGrpSpPr/>
          <p:nvPr/>
        </p:nvGrpSpPr>
        <p:grpSpPr>
          <a:xfrm>
            <a:off x="9682068" y="5235257"/>
            <a:ext cx="158686" cy="724934"/>
            <a:chOff x="2070100" y="2563700"/>
            <a:chExt cx="92400" cy="411825"/>
          </a:xfrm>
        </p:grpSpPr>
        <p:cxnSp>
          <p:nvCxnSpPr>
            <p:cNvPr id="26" name="Google Shape;328;p15">
              <a:extLst>
                <a:ext uri="{FF2B5EF4-FFF2-40B4-BE49-F238E27FC236}">
                  <a16:creationId xmlns:a16="http://schemas.microsoft.com/office/drawing/2014/main" id="{40039F83-0F19-3A7C-8ACB-BE8EBBEE247C}"/>
                </a:ext>
              </a:extLst>
            </p:cNvPr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" name="Google Shape;329;p15">
              <a:extLst>
                <a:ext uri="{FF2B5EF4-FFF2-40B4-BE49-F238E27FC236}">
                  <a16:creationId xmlns:a16="http://schemas.microsoft.com/office/drawing/2014/main" id="{CAB4A137-F7C1-43B2-D4CB-40BC9EAC7C14}"/>
                </a:ext>
              </a:extLst>
            </p:cNvPr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A8ED"/>
            </a:solidFill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327;p15">
            <a:extLst>
              <a:ext uri="{FF2B5EF4-FFF2-40B4-BE49-F238E27FC236}">
                <a16:creationId xmlns:a16="http://schemas.microsoft.com/office/drawing/2014/main" id="{9BBF27EC-095B-32FE-581D-9A2A416EAE76}"/>
              </a:ext>
            </a:extLst>
          </p:cNvPr>
          <p:cNvGrpSpPr/>
          <p:nvPr/>
        </p:nvGrpSpPr>
        <p:grpSpPr>
          <a:xfrm>
            <a:off x="3311099" y="5235257"/>
            <a:ext cx="158686" cy="724934"/>
            <a:chOff x="2070100" y="2563700"/>
            <a:chExt cx="92400" cy="411825"/>
          </a:xfrm>
        </p:grpSpPr>
        <p:cxnSp>
          <p:nvCxnSpPr>
            <p:cNvPr id="29" name="Google Shape;328;p15">
              <a:extLst>
                <a:ext uri="{FF2B5EF4-FFF2-40B4-BE49-F238E27FC236}">
                  <a16:creationId xmlns:a16="http://schemas.microsoft.com/office/drawing/2014/main" id="{04BF58F8-6F6B-18F2-D3D9-79CC1CEC94E1}"/>
                </a:ext>
              </a:extLst>
            </p:cNvPr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" name="Google Shape;329;p15">
              <a:extLst>
                <a:ext uri="{FF2B5EF4-FFF2-40B4-BE49-F238E27FC236}">
                  <a16:creationId xmlns:a16="http://schemas.microsoft.com/office/drawing/2014/main" id="{FF54CCBE-4926-A5CB-E60C-E55B421CDD97}"/>
                </a:ext>
              </a:extLst>
            </p:cNvPr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A8ED"/>
            </a:solidFill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" name="Google Shape;327;p15">
            <a:extLst>
              <a:ext uri="{FF2B5EF4-FFF2-40B4-BE49-F238E27FC236}">
                <a16:creationId xmlns:a16="http://schemas.microsoft.com/office/drawing/2014/main" id="{40ED4AB8-973A-A624-D1CE-6785BA68B921}"/>
              </a:ext>
            </a:extLst>
          </p:cNvPr>
          <p:cNvGrpSpPr/>
          <p:nvPr/>
        </p:nvGrpSpPr>
        <p:grpSpPr>
          <a:xfrm>
            <a:off x="5434756" y="5235257"/>
            <a:ext cx="158686" cy="724934"/>
            <a:chOff x="2070100" y="2563700"/>
            <a:chExt cx="92400" cy="411825"/>
          </a:xfrm>
        </p:grpSpPr>
        <p:cxnSp>
          <p:nvCxnSpPr>
            <p:cNvPr id="32" name="Google Shape;328;p15">
              <a:extLst>
                <a:ext uri="{FF2B5EF4-FFF2-40B4-BE49-F238E27FC236}">
                  <a16:creationId xmlns:a16="http://schemas.microsoft.com/office/drawing/2014/main" id="{081A078C-313F-EA50-98B8-1101C7E564FF}"/>
                </a:ext>
              </a:extLst>
            </p:cNvPr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" name="Google Shape;329;p15">
              <a:extLst>
                <a:ext uri="{FF2B5EF4-FFF2-40B4-BE49-F238E27FC236}">
                  <a16:creationId xmlns:a16="http://schemas.microsoft.com/office/drawing/2014/main" id="{D68ED5B7-B966-9EBD-76B6-61FEFD1E7A52}"/>
                </a:ext>
              </a:extLst>
            </p:cNvPr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A8ED"/>
            </a:solidFill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" name="Google Shape;327;p15">
            <a:extLst>
              <a:ext uri="{FF2B5EF4-FFF2-40B4-BE49-F238E27FC236}">
                <a16:creationId xmlns:a16="http://schemas.microsoft.com/office/drawing/2014/main" id="{6004A69D-D44A-1A0D-D837-DE2349E01BC0}"/>
              </a:ext>
            </a:extLst>
          </p:cNvPr>
          <p:cNvGrpSpPr/>
          <p:nvPr/>
        </p:nvGrpSpPr>
        <p:grpSpPr>
          <a:xfrm>
            <a:off x="7558412" y="5235257"/>
            <a:ext cx="158686" cy="724934"/>
            <a:chOff x="2070100" y="2563700"/>
            <a:chExt cx="92400" cy="411825"/>
          </a:xfrm>
        </p:grpSpPr>
        <p:cxnSp>
          <p:nvCxnSpPr>
            <p:cNvPr id="39" name="Google Shape;328;p15">
              <a:extLst>
                <a:ext uri="{FF2B5EF4-FFF2-40B4-BE49-F238E27FC236}">
                  <a16:creationId xmlns:a16="http://schemas.microsoft.com/office/drawing/2014/main" id="{7D7BA1D0-6CDE-C8A7-038B-316B724CC54C}"/>
                </a:ext>
              </a:extLst>
            </p:cNvPr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0" name="Google Shape;329;p15">
              <a:extLst>
                <a:ext uri="{FF2B5EF4-FFF2-40B4-BE49-F238E27FC236}">
                  <a16:creationId xmlns:a16="http://schemas.microsoft.com/office/drawing/2014/main" id="{C33C240D-A3B1-21B1-E8F7-DBABF2188B51}"/>
                </a:ext>
              </a:extLst>
            </p:cNvPr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A8ED"/>
            </a:solidFill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36991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0"/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 del curso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0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 del docente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0"/>
          <p:cNvSpPr txBox="1"/>
          <p:nvPr/>
        </p:nvSpPr>
        <p:spPr>
          <a:xfrm>
            <a:off x="7583213" y="2356432"/>
            <a:ext cx="2626383" cy="95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0"/>
          <p:cNvSpPr txBox="1"/>
          <p:nvPr/>
        </p:nvSpPr>
        <p:spPr>
          <a:xfrm>
            <a:off x="7583213" y="1133874"/>
            <a:ext cx="2626383" cy="962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s-PE"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título aquí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0"/>
          <p:cNvSpPr txBox="1"/>
          <p:nvPr/>
        </p:nvSpPr>
        <p:spPr>
          <a:xfrm flipH="1">
            <a:off x="1103831" y="5540600"/>
            <a:ext cx="1686662" cy="605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8ED"/>
              </a:buClr>
              <a:buSzPts val="1400"/>
              <a:buFont typeface="Arial"/>
              <a:buNone/>
            </a:pPr>
            <a:r>
              <a:rPr lang="es-PE" sz="1400" b="0" i="0" u="none" strike="noStrike" cap="none">
                <a:solidFill>
                  <a:srgbClr val="00A8ED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8ED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A8E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0"/>
          <p:cNvSpPr txBox="1"/>
          <p:nvPr/>
        </p:nvSpPr>
        <p:spPr>
          <a:xfrm>
            <a:off x="670252" y="1163248"/>
            <a:ext cx="2120244" cy="429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imagen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0"/>
          <p:cNvSpPr txBox="1"/>
          <p:nvPr/>
        </p:nvSpPr>
        <p:spPr>
          <a:xfrm>
            <a:off x="2908955" y="1163248"/>
            <a:ext cx="2120244" cy="429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imagen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0"/>
          <p:cNvSpPr txBox="1"/>
          <p:nvPr/>
        </p:nvSpPr>
        <p:spPr>
          <a:xfrm>
            <a:off x="5147658" y="1163248"/>
            <a:ext cx="2120244" cy="429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imagen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9" name="Google Shape;429;p20"/>
          <p:cNvGrpSpPr/>
          <p:nvPr/>
        </p:nvGrpSpPr>
        <p:grpSpPr>
          <a:xfrm>
            <a:off x="665911" y="5540600"/>
            <a:ext cx="437920" cy="605191"/>
            <a:chOff x="670523" y="3428872"/>
            <a:chExt cx="1985592" cy="2337624"/>
          </a:xfrm>
        </p:grpSpPr>
        <p:sp>
          <p:nvSpPr>
            <p:cNvPr id="430" name="Google Shape;430;p20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2" name="Google Shape;432;p20"/>
          <p:cNvGrpSpPr/>
          <p:nvPr/>
        </p:nvGrpSpPr>
        <p:grpSpPr>
          <a:xfrm>
            <a:off x="2908955" y="5540600"/>
            <a:ext cx="437920" cy="605191"/>
            <a:chOff x="670523" y="3428872"/>
            <a:chExt cx="1985592" cy="2337624"/>
          </a:xfrm>
        </p:grpSpPr>
        <p:sp>
          <p:nvSpPr>
            <p:cNvPr id="433" name="Google Shape;433;p20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" name="Google Shape;435;p20"/>
          <p:cNvGrpSpPr/>
          <p:nvPr/>
        </p:nvGrpSpPr>
        <p:grpSpPr>
          <a:xfrm>
            <a:off x="5147658" y="5540600"/>
            <a:ext cx="437920" cy="605191"/>
            <a:chOff x="670523" y="3428872"/>
            <a:chExt cx="1985592" cy="2337624"/>
          </a:xfrm>
        </p:grpSpPr>
        <p:sp>
          <p:nvSpPr>
            <p:cNvPr id="436" name="Google Shape;436;p20"/>
            <p:cNvSpPr/>
            <p:nvPr/>
          </p:nvSpPr>
          <p:spPr>
            <a:xfrm flipH="1">
              <a:off x="670523" y="4597684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670523" y="3428872"/>
              <a:ext cx="1985592" cy="1168812"/>
            </a:xfrm>
            <a:prstGeom prst="parallelogram">
              <a:avLst>
                <a:gd name="adj" fmla="val 17169"/>
              </a:avLst>
            </a:prstGeom>
            <a:solidFill>
              <a:srgbClr val="01A9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8" name="Google Shape;438;p20"/>
          <p:cNvSpPr txBox="1"/>
          <p:nvPr/>
        </p:nvSpPr>
        <p:spPr>
          <a:xfrm flipH="1">
            <a:off x="3346875" y="5540600"/>
            <a:ext cx="1686662" cy="605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Font typeface="Arial"/>
              <a:buNone/>
            </a:pPr>
            <a:r>
              <a:rPr lang="es-PE" sz="1400" b="0" i="0" u="none" strike="noStrike" cap="none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31F2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0"/>
          <p:cNvSpPr txBox="1"/>
          <p:nvPr/>
        </p:nvSpPr>
        <p:spPr>
          <a:xfrm flipH="1">
            <a:off x="5581240" y="5540600"/>
            <a:ext cx="1686662" cy="605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8ED"/>
              </a:buClr>
              <a:buSzPts val="1400"/>
              <a:buFont typeface="Arial"/>
              <a:buNone/>
            </a:pPr>
            <a:r>
              <a:rPr lang="es-PE" sz="1400" b="0" i="0" u="none" strike="noStrike" cap="none">
                <a:solidFill>
                  <a:srgbClr val="00A8ED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8ED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A8E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8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5" name="Google Shape;4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685774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1"/>
          <p:cNvSpPr txBox="1"/>
          <p:nvPr/>
        </p:nvSpPr>
        <p:spPr>
          <a:xfrm>
            <a:off x="1571007" y="3289650"/>
            <a:ext cx="2120241" cy="33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s-P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1"/>
          <p:cNvSpPr txBox="1"/>
          <p:nvPr/>
        </p:nvSpPr>
        <p:spPr>
          <a:xfrm>
            <a:off x="1571007" y="2007634"/>
            <a:ext cx="2120244" cy="118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imagen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21"/>
          <p:cNvSpPr txBox="1"/>
          <p:nvPr/>
        </p:nvSpPr>
        <p:spPr>
          <a:xfrm>
            <a:off x="4348325" y="4473219"/>
            <a:ext cx="2120241" cy="33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s-P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1"/>
          <p:cNvSpPr txBox="1"/>
          <p:nvPr/>
        </p:nvSpPr>
        <p:spPr>
          <a:xfrm>
            <a:off x="4348325" y="3191203"/>
            <a:ext cx="2120244" cy="118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imagen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1"/>
          <p:cNvSpPr txBox="1"/>
          <p:nvPr/>
        </p:nvSpPr>
        <p:spPr>
          <a:xfrm>
            <a:off x="7125640" y="3289650"/>
            <a:ext cx="2120241" cy="33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s-P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1"/>
          <p:cNvSpPr txBox="1"/>
          <p:nvPr/>
        </p:nvSpPr>
        <p:spPr>
          <a:xfrm>
            <a:off x="7125640" y="2007634"/>
            <a:ext cx="2120244" cy="118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imagen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21"/>
          <p:cNvSpPr txBox="1"/>
          <p:nvPr/>
        </p:nvSpPr>
        <p:spPr>
          <a:xfrm>
            <a:off x="1571007" y="5744497"/>
            <a:ext cx="2120241" cy="33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s-P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1"/>
          <p:cNvSpPr txBox="1"/>
          <p:nvPr/>
        </p:nvSpPr>
        <p:spPr>
          <a:xfrm>
            <a:off x="1571007" y="4462481"/>
            <a:ext cx="2120244" cy="118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imagen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1"/>
          <p:cNvSpPr txBox="1"/>
          <p:nvPr/>
        </p:nvSpPr>
        <p:spPr>
          <a:xfrm>
            <a:off x="7125640" y="5744497"/>
            <a:ext cx="2120241" cy="33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s-P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1"/>
          <p:cNvSpPr txBox="1"/>
          <p:nvPr/>
        </p:nvSpPr>
        <p:spPr>
          <a:xfrm>
            <a:off x="7125640" y="4462481"/>
            <a:ext cx="2120244" cy="118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imagen aquí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1"/>
          <p:cNvSpPr txBox="1"/>
          <p:nvPr/>
        </p:nvSpPr>
        <p:spPr>
          <a:xfrm>
            <a:off x="670522" y="861061"/>
            <a:ext cx="853441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s-PE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Inserta título aquí</a:t>
            </a:r>
            <a:endParaRPr sz="32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l="84306"/>
          <a:stretch/>
        </p:blipFill>
        <p:spPr>
          <a:xfrm>
            <a:off x="10278532" y="-171451"/>
            <a:ext cx="191346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/>
        </p:nvSpPr>
        <p:spPr>
          <a:xfrm>
            <a:off x="398540" y="669870"/>
            <a:ext cx="1139492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PE" sz="3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86;p17">
            <a:extLst>
              <a:ext uri="{FF2B5EF4-FFF2-40B4-BE49-F238E27FC236}">
                <a16:creationId xmlns:a16="http://schemas.microsoft.com/office/drawing/2014/main" id="{5C442162-5A45-F342-864A-952B32F46752}"/>
              </a:ext>
            </a:extLst>
          </p:cNvPr>
          <p:cNvSpPr/>
          <p:nvPr/>
        </p:nvSpPr>
        <p:spPr>
          <a:xfrm>
            <a:off x="4087071" y="1397069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Challenges | ISBI 2022">
            <a:extLst>
              <a:ext uri="{FF2B5EF4-FFF2-40B4-BE49-F238E27FC236}">
                <a16:creationId xmlns:a16="http://schemas.microsoft.com/office/drawing/2014/main" id="{F73C6C47-4452-0742-2A58-50BC3EAA9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176" y="4494141"/>
            <a:ext cx="26479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 overview of semantic image segmentation.">
            <a:extLst>
              <a:ext uri="{FF2B5EF4-FFF2-40B4-BE49-F238E27FC236}">
                <a16:creationId xmlns:a16="http://schemas.microsoft.com/office/drawing/2014/main" id="{D115DE17-F8A4-B872-0C26-239AA609E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324" y="1244324"/>
            <a:ext cx="8462063" cy="296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eate Datastores for Medical Image Semantic Segmentation - MATLAB &amp;  Simulink">
            <a:extLst>
              <a:ext uri="{FF2B5EF4-FFF2-40B4-BE49-F238E27FC236}">
                <a16:creationId xmlns:a16="http://schemas.microsoft.com/office/drawing/2014/main" id="{06B367EF-D837-35AD-6B1E-0FBE0810E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84" y="4379842"/>
            <a:ext cx="383857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03CD478-A4F5-4A33-DE8C-5D51A7965A93}"/>
              </a:ext>
            </a:extLst>
          </p:cNvPr>
          <p:cNvSpPr/>
          <p:nvPr/>
        </p:nvSpPr>
        <p:spPr>
          <a:xfrm>
            <a:off x="4730655" y="5222804"/>
            <a:ext cx="1028700" cy="476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l="84306"/>
          <a:stretch/>
        </p:blipFill>
        <p:spPr>
          <a:xfrm>
            <a:off x="10278532" y="-1"/>
            <a:ext cx="191346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/>
        </p:nvSpPr>
        <p:spPr>
          <a:xfrm>
            <a:off x="398540" y="678110"/>
            <a:ext cx="1139492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PE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</a:t>
            </a:r>
            <a:r>
              <a:rPr lang="es-PE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s-PE" sz="3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rchitecture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86;p17">
            <a:extLst>
              <a:ext uri="{FF2B5EF4-FFF2-40B4-BE49-F238E27FC236}">
                <a16:creationId xmlns:a16="http://schemas.microsoft.com/office/drawing/2014/main" id="{5C442162-5A45-F342-864A-952B32F46752}"/>
              </a:ext>
            </a:extLst>
          </p:cNvPr>
          <p:cNvSpPr/>
          <p:nvPr/>
        </p:nvSpPr>
        <p:spPr>
          <a:xfrm>
            <a:off x="4087071" y="1397069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0">
            <a:extLst>
              <a:ext uri="{FF2B5EF4-FFF2-40B4-BE49-F238E27FC236}">
                <a16:creationId xmlns:a16="http://schemas.microsoft.com/office/drawing/2014/main" id="{BB0D4F99-2F6F-BF11-2AF9-795CF102091B}"/>
              </a:ext>
            </a:extLst>
          </p:cNvPr>
          <p:cNvSpPr txBox="1"/>
          <p:nvPr/>
        </p:nvSpPr>
        <p:spPr>
          <a:xfrm>
            <a:off x="398539" y="1397069"/>
            <a:ext cx="11394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architecture consists </a:t>
            </a:r>
            <a:r>
              <a:rPr lang="en-US" sz="1800" b="0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of a </a:t>
            </a:r>
            <a:r>
              <a:rPr lang="en-US" sz="18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contracting path</a:t>
            </a:r>
            <a:r>
              <a:rPr lang="en-US" sz="1800" b="0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(left side) and a </a:t>
            </a:r>
            <a:r>
              <a:rPr lang="en-US" sz="18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symmetric expansive path </a:t>
            </a:r>
            <a:r>
              <a:rPr lang="en-US" sz="1800" b="0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(right side).</a:t>
            </a:r>
            <a:endParaRPr lang="es-PE" sz="1800" dirty="0">
              <a:solidFill>
                <a:schemeClr val="tx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contracting path capture context.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expanding path enables precise localization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074" name="Picture 2" descr="Applied Deep Learning - Part 3: Autoencoders | by Arden Dertat | Towards  Data Science">
            <a:extLst>
              <a:ext uri="{FF2B5EF4-FFF2-40B4-BE49-F238E27FC236}">
                <a16:creationId xmlns:a16="http://schemas.microsoft.com/office/drawing/2014/main" id="{483B8763-50A1-DCA0-345A-72FE33C60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242" y="2513193"/>
            <a:ext cx="5243513" cy="416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260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l="84306"/>
          <a:stretch/>
        </p:blipFill>
        <p:spPr>
          <a:xfrm>
            <a:off x="10278532" y="-1"/>
            <a:ext cx="191346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86;p17">
            <a:extLst>
              <a:ext uri="{FF2B5EF4-FFF2-40B4-BE49-F238E27FC236}">
                <a16:creationId xmlns:a16="http://schemas.microsoft.com/office/drawing/2014/main" id="{5C442162-5A45-F342-864A-952B32F46752}"/>
              </a:ext>
            </a:extLst>
          </p:cNvPr>
          <p:cNvSpPr/>
          <p:nvPr/>
        </p:nvSpPr>
        <p:spPr>
          <a:xfrm>
            <a:off x="4087071" y="1397069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2" name="Picture 2" descr="U-Net: Convolutional Networks for Biomedical Image Segmentation">
            <a:extLst>
              <a:ext uri="{FF2B5EF4-FFF2-40B4-BE49-F238E27FC236}">
                <a16:creationId xmlns:a16="http://schemas.microsoft.com/office/drawing/2014/main" id="{A5319044-151E-21ED-2600-1E914EE0E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62" y="649681"/>
            <a:ext cx="8804275" cy="58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14793F-EF7D-1D35-D7BF-5426C22AAC2C}"/>
              </a:ext>
            </a:extLst>
          </p:cNvPr>
          <p:cNvSpPr/>
          <p:nvPr/>
        </p:nvSpPr>
        <p:spPr>
          <a:xfrm>
            <a:off x="8130382" y="4829419"/>
            <a:ext cx="2223294" cy="1829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009498-90E3-63E8-BF36-3868B5A2E497}"/>
              </a:ext>
            </a:extLst>
          </p:cNvPr>
          <p:cNvCxnSpPr>
            <a:cxnSpLocks/>
          </p:cNvCxnSpPr>
          <p:nvPr/>
        </p:nvCxnSpPr>
        <p:spPr>
          <a:xfrm>
            <a:off x="5492656" y="433443"/>
            <a:ext cx="0" cy="63507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11ACE48-57E9-BAF4-85B3-84E172DF79CA}"/>
              </a:ext>
            </a:extLst>
          </p:cNvPr>
          <p:cNvSpPr/>
          <p:nvPr/>
        </p:nvSpPr>
        <p:spPr>
          <a:xfrm>
            <a:off x="8179804" y="4829419"/>
            <a:ext cx="2223294" cy="1829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1CA396-2B23-3E5C-2A91-8A9CF3B1FBEE}"/>
              </a:ext>
            </a:extLst>
          </p:cNvPr>
          <p:cNvSpPr/>
          <p:nvPr/>
        </p:nvSpPr>
        <p:spPr>
          <a:xfrm>
            <a:off x="9242029" y="929901"/>
            <a:ext cx="2223294" cy="1829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E99FB0-7CD3-D2D1-85EA-F0ED282A9A49}"/>
              </a:ext>
            </a:extLst>
          </p:cNvPr>
          <p:cNvSpPr/>
          <p:nvPr/>
        </p:nvSpPr>
        <p:spPr>
          <a:xfrm>
            <a:off x="169915" y="1450797"/>
            <a:ext cx="2223294" cy="894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1">
            <a:extLst>
              <a:ext uri="{FF2B5EF4-FFF2-40B4-BE49-F238E27FC236}">
                <a16:creationId xmlns:a16="http://schemas.microsoft.com/office/drawing/2014/main" id="{D455B996-7CAB-D025-12AE-12085496A550}"/>
              </a:ext>
            </a:extLst>
          </p:cNvPr>
          <p:cNvSpPr txBox="1"/>
          <p:nvPr/>
        </p:nvSpPr>
        <p:spPr>
          <a:xfrm>
            <a:off x="398540" y="3285671"/>
            <a:ext cx="2456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+mj-lt"/>
                <a:cs typeface="Times New Roman" panose="02020603050405020304" pitchFamily="18" charset="0"/>
              </a:rPr>
              <a:t>CONTRACTING PATH</a:t>
            </a:r>
            <a:endParaRPr lang="en-US" sz="18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CuadroTexto 1">
            <a:extLst>
              <a:ext uri="{FF2B5EF4-FFF2-40B4-BE49-F238E27FC236}">
                <a16:creationId xmlns:a16="http://schemas.microsoft.com/office/drawing/2014/main" id="{1A14E902-C0B2-70BF-6DEB-5FE9283494D2}"/>
              </a:ext>
            </a:extLst>
          </p:cNvPr>
          <p:cNvSpPr txBox="1"/>
          <p:nvPr/>
        </p:nvSpPr>
        <p:spPr>
          <a:xfrm>
            <a:off x="8973272" y="3285671"/>
            <a:ext cx="200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latin typeface="+mj-lt"/>
                <a:cs typeface="Times New Roman" panose="02020603050405020304" pitchFamily="18" charset="0"/>
              </a:rPr>
              <a:t>EXPANSIVE PATH</a:t>
            </a:r>
            <a:endParaRPr lang="en-US" sz="18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123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l="84306"/>
          <a:stretch/>
        </p:blipFill>
        <p:spPr>
          <a:xfrm>
            <a:off x="10278532" y="-1"/>
            <a:ext cx="191346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86;p17">
            <a:extLst>
              <a:ext uri="{FF2B5EF4-FFF2-40B4-BE49-F238E27FC236}">
                <a16:creationId xmlns:a16="http://schemas.microsoft.com/office/drawing/2014/main" id="{5C442162-5A45-F342-864A-952B32F46752}"/>
              </a:ext>
            </a:extLst>
          </p:cNvPr>
          <p:cNvSpPr/>
          <p:nvPr/>
        </p:nvSpPr>
        <p:spPr>
          <a:xfrm>
            <a:off x="4087071" y="1397069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2" name="Picture 2" descr="U-Net: Convolutional Networks for Biomedical Image Segmentation">
            <a:extLst>
              <a:ext uri="{FF2B5EF4-FFF2-40B4-BE49-F238E27FC236}">
                <a16:creationId xmlns:a16="http://schemas.microsoft.com/office/drawing/2014/main" id="{A5319044-151E-21ED-2600-1E914EE0E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62" y="649681"/>
            <a:ext cx="8804275" cy="58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34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l="84306"/>
          <a:stretch/>
        </p:blipFill>
        <p:spPr>
          <a:xfrm>
            <a:off x="10278532" y="-1"/>
            <a:ext cx="191346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8A149F-DD79-8E4C-AA5A-A493D47F0B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236"/>
          <a:stretch/>
        </p:blipFill>
        <p:spPr>
          <a:xfrm>
            <a:off x="4779571" y="182371"/>
            <a:ext cx="2291662" cy="1526859"/>
          </a:xfrm>
          <a:prstGeom prst="rect">
            <a:avLst/>
          </a:prstGeom>
        </p:spPr>
      </p:pic>
      <p:sp>
        <p:nvSpPr>
          <p:cNvPr id="14" name="Google Shape;314;p15">
            <a:extLst>
              <a:ext uri="{FF2B5EF4-FFF2-40B4-BE49-F238E27FC236}">
                <a16:creationId xmlns:a16="http://schemas.microsoft.com/office/drawing/2014/main" id="{6B3058D1-DB73-CCCE-BD75-7F8479D72D41}"/>
              </a:ext>
            </a:extLst>
          </p:cNvPr>
          <p:cNvSpPr txBox="1"/>
          <p:nvPr/>
        </p:nvSpPr>
        <p:spPr>
          <a:xfrm>
            <a:off x="1507844" y="5036347"/>
            <a:ext cx="1864245" cy="31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200" b="1" i="0" dirty="0">
                <a:solidFill>
                  <a:srgbClr val="000000"/>
                </a:solidFill>
                <a:effectLst/>
                <a:latin typeface="Lucida Grande"/>
              </a:rPr>
              <a:t>Encoder building block </a:t>
            </a:r>
          </a:p>
          <a:p>
            <a:pPr algn="ctr"/>
            <a:endParaRPr lang="en-US" sz="1600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464305-E18F-A9E9-509D-322F83E3C05D}"/>
              </a:ext>
            </a:extLst>
          </p:cNvPr>
          <p:cNvGrpSpPr/>
          <p:nvPr/>
        </p:nvGrpSpPr>
        <p:grpSpPr>
          <a:xfrm>
            <a:off x="896278" y="2496512"/>
            <a:ext cx="2765217" cy="2336457"/>
            <a:chOff x="699099" y="1656647"/>
            <a:chExt cx="2765217" cy="233645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CBB6E0-FBF1-8AE1-0C94-6EA81229CCEE}"/>
                </a:ext>
              </a:extLst>
            </p:cNvPr>
            <p:cNvSpPr/>
            <p:nvPr/>
          </p:nvSpPr>
          <p:spPr>
            <a:xfrm>
              <a:off x="2067426" y="2152053"/>
              <a:ext cx="350725" cy="11896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108E0D-2DD4-30E1-2062-F89AEEAC2FBA}"/>
                </a:ext>
              </a:extLst>
            </p:cNvPr>
            <p:cNvSpPr/>
            <p:nvPr/>
          </p:nvSpPr>
          <p:spPr>
            <a:xfrm>
              <a:off x="3090218" y="2152053"/>
              <a:ext cx="350725" cy="11896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A53DF5F-AFED-20EA-A5DE-D0D2C5946276}"/>
                </a:ext>
              </a:extLst>
            </p:cNvPr>
            <p:cNvSpPr/>
            <p:nvPr/>
          </p:nvSpPr>
          <p:spPr>
            <a:xfrm>
              <a:off x="2534848" y="2599525"/>
              <a:ext cx="438673" cy="251072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CDB2EE-1A28-9A72-37B8-090DECCEC5DA}"/>
                </a:ext>
              </a:extLst>
            </p:cNvPr>
            <p:cNvSpPr/>
            <p:nvPr/>
          </p:nvSpPr>
          <p:spPr>
            <a:xfrm>
              <a:off x="1172215" y="2152053"/>
              <a:ext cx="173443" cy="11896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1EFBF998-F989-1B7D-5427-BEE5CBC2EC94}"/>
                </a:ext>
              </a:extLst>
            </p:cNvPr>
            <p:cNvSpPr/>
            <p:nvPr/>
          </p:nvSpPr>
          <p:spPr>
            <a:xfrm>
              <a:off x="1487205" y="2599525"/>
              <a:ext cx="438673" cy="251072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7A1CBE20-15E0-0390-4EB6-FBDA8C04465E}"/>
                </a:ext>
              </a:extLst>
            </p:cNvPr>
            <p:cNvSpPr/>
            <p:nvPr/>
          </p:nvSpPr>
          <p:spPr>
            <a:xfrm>
              <a:off x="3136739" y="3470590"/>
              <a:ext cx="257681" cy="522514"/>
            </a:xfrm>
            <a:prstGeom prst="downArrow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Google Shape;314;p15">
              <a:extLst>
                <a:ext uri="{FF2B5EF4-FFF2-40B4-BE49-F238E27FC236}">
                  <a16:creationId xmlns:a16="http://schemas.microsoft.com/office/drawing/2014/main" id="{84642A3C-3209-E71D-D338-3EA21BF1FA96}"/>
                </a:ext>
              </a:extLst>
            </p:cNvPr>
            <p:cNvSpPr txBox="1"/>
            <p:nvPr/>
          </p:nvSpPr>
          <p:spPr>
            <a:xfrm>
              <a:off x="699099" y="1656647"/>
              <a:ext cx="1119673" cy="4767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sz="1200" b="1" dirty="0">
                  <a:latin typeface="Lucida Grande"/>
                </a:rPr>
                <a:t>C </a:t>
              </a:r>
              <a:br>
                <a:rPr lang="en-US" sz="1200" b="1" dirty="0">
                  <a:latin typeface="Lucida Grande"/>
                </a:rPr>
              </a:br>
              <a:r>
                <a:rPr lang="en-US" sz="1200" b="1" dirty="0">
                  <a:latin typeface="Lucida Grande"/>
                </a:rPr>
                <a:t>(# channels)</a:t>
              </a:r>
              <a:endParaRPr lang="en-US" sz="1600" b="1" i="0" dirty="0">
                <a:solidFill>
                  <a:srgbClr val="000000"/>
                </a:solidFill>
                <a:effectLst/>
                <a:latin typeface="Lucida Grande"/>
              </a:endParaRPr>
            </a:p>
          </p:txBody>
        </p:sp>
        <p:sp>
          <p:nvSpPr>
            <p:cNvPr id="16" name="Google Shape;314;p15">
              <a:extLst>
                <a:ext uri="{FF2B5EF4-FFF2-40B4-BE49-F238E27FC236}">
                  <a16:creationId xmlns:a16="http://schemas.microsoft.com/office/drawing/2014/main" id="{39EA1E09-187D-987A-82A3-6B872A0FBEF8}"/>
                </a:ext>
              </a:extLst>
            </p:cNvPr>
            <p:cNvSpPr txBox="1"/>
            <p:nvPr/>
          </p:nvSpPr>
          <p:spPr>
            <a:xfrm>
              <a:off x="2067426" y="1795387"/>
              <a:ext cx="397474" cy="319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sz="1200" b="1" dirty="0">
                  <a:latin typeface="Lucida Grande"/>
                </a:rPr>
                <a:t>2C</a:t>
              </a:r>
              <a:endParaRPr lang="en-US" sz="1600" b="1" i="0" dirty="0">
                <a:solidFill>
                  <a:srgbClr val="000000"/>
                </a:solidFill>
                <a:effectLst/>
                <a:latin typeface="Lucida Grande"/>
              </a:endParaRPr>
            </a:p>
          </p:txBody>
        </p:sp>
        <p:sp>
          <p:nvSpPr>
            <p:cNvPr id="17" name="Google Shape;314;p15">
              <a:extLst>
                <a:ext uri="{FF2B5EF4-FFF2-40B4-BE49-F238E27FC236}">
                  <a16:creationId xmlns:a16="http://schemas.microsoft.com/office/drawing/2014/main" id="{82BD8773-7383-68AD-8ED5-FB6223B8AC38}"/>
                </a:ext>
              </a:extLst>
            </p:cNvPr>
            <p:cNvSpPr txBox="1"/>
            <p:nvPr/>
          </p:nvSpPr>
          <p:spPr>
            <a:xfrm>
              <a:off x="3066842" y="1811287"/>
              <a:ext cx="397474" cy="319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sz="1200" b="1" dirty="0">
                  <a:latin typeface="Lucida Grande"/>
                </a:rPr>
                <a:t>2C</a:t>
              </a:r>
              <a:endParaRPr lang="en-US" sz="1600" b="1" i="0" dirty="0">
                <a:solidFill>
                  <a:srgbClr val="000000"/>
                </a:solidFill>
                <a:effectLst/>
                <a:latin typeface="Lucida Grande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0183CD-8D55-1A17-2A4C-3959F1B40470}"/>
              </a:ext>
            </a:extLst>
          </p:cNvPr>
          <p:cNvGrpSpPr/>
          <p:nvPr/>
        </p:nvGrpSpPr>
        <p:grpSpPr>
          <a:xfrm>
            <a:off x="7262578" y="2133991"/>
            <a:ext cx="2491198" cy="2038772"/>
            <a:chOff x="7162016" y="1802122"/>
            <a:chExt cx="2491198" cy="203877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2B23D9-4AFA-2131-C7B2-5A8055C1F8AD}"/>
                </a:ext>
              </a:extLst>
            </p:cNvPr>
            <p:cNvSpPr/>
            <p:nvPr/>
          </p:nvSpPr>
          <p:spPr>
            <a:xfrm>
              <a:off x="8261679" y="2651240"/>
              <a:ext cx="350725" cy="11896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BFC1072-EDD5-F512-8E3A-A2A1CF655353}"/>
                </a:ext>
              </a:extLst>
            </p:cNvPr>
            <p:cNvSpPr/>
            <p:nvPr/>
          </p:nvSpPr>
          <p:spPr>
            <a:xfrm>
              <a:off x="9284471" y="2651240"/>
              <a:ext cx="350725" cy="11896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DB22976-FA91-8085-8AED-6F718266B0B0}"/>
                </a:ext>
              </a:extLst>
            </p:cNvPr>
            <p:cNvSpPr/>
            <p:nvPr/>
          </p:nvSpPr>
          <p:spPr>
            <a:xfrm>
              <a:off x="8729101" y="3098712"/>
              <a:ext cx="438673" cy="251072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01501B-B16D-9DDB-1874-BECB75D195BA}"/>
                </a:ext>
              </a:extLst>
            </p:cNvPr>
            <p:cNvSpPr/>
            <p:nvPr/>
          </p:nvSpPr>
          <p:spPr>
            <a:xfrm>
              <a:off x="7366468" y="2651240"/>
              <a:ext cx="173443" cy="11896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FAC6CAA2-F74E-EEBF-1493-679DC3ECEFDB}"/>
                </a:ext>
              </a:extLst>
            </p:cNvPr>
            <p:cNvSpPr/>
            <p:nvPr/>
          </p:nvSpPr>
          <p:spPr>
            <a:xfrm>
              <a:off x="7681458" y="3098712"/>
              <a:ext cx="438673" cy="251072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785E9C34-CF67-A0A4-8545-6F08DC015918}"/>
                </a:ext>
              </a:extLst>
            </p:cNvPr>
            <p:cNvSpPr/>
            <p:nvPr/>
          </p:nvSpPr>
          <p:spPr>
            <a:xfrm flipV="1">
              <a:off x="9322500" y="1802122"/>
              <a:ext cx="257681" cy="540777"/>
            </a:xfrm>
            <a:prstGeom prst="downArrow">
              <a:avLst/>
            </a:prstGeom>
            <a:solidFill>
              <a:srgbClr val="00CC00"/>
            </a:solidFill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Google Shape;314;p15">
              <a:extLst>
                <a:ext uri="{FF2B5EF4-FFF2-40B4-BE49-F238E27FC236}">
                  <a16:creationId xmlns:a16="http://schemas.microsoft.com/office/drawing/2014/main" id="{43A59F98-06A2-3970-2626-2B8E4C621CCA}"/>
                </a:ext>
              </a:extLst>
            </p:cNvPr>
            <p:cNvSpPr txBox="1"/>
            <p:nvPr/>
          </p:nvSpPr>
          <p:spPr>
            <a:xfrm>
              <a:off x="7162016" y="2351111"/>
              <a:ext cx="397474" cy="251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sz="1200" b="1" dirty="0">
                  <a:latin typeface="Lucida Grande"/>
                </a:rPr>
                <a:t>4C</a:t>
              </a:r>
              <a:endParaRPr lang="en-US" sz="1600" b="1" i="0" dirty="0">
                <a:solidFill>
                  <a:srgbClr val="000000"/>
                </a:solidFill>
                <a:effectLst/>
                <a:latin typeface="Lucida Grande"/>
              </a:endParaRPr>
            </a:p>
          </p:txBody>
        </p:sp>
        <p:sp>
          <p:nvSpPr>
            <p:cNvPr id="27" name="Google Shape;314;p15">
              <a:extLst>
                <a:ext uri="{FF2B5EF4-FFF2-40B4-BE49-F238E27FC236}">
                  <a16:creationId xmlns:a16="http://schemas.microsoft.com/office/drawing/2014/main" id="{CBFAFD1A-8221-7028-4772-5EA90AFC4FCB}"/>
                </a:ext>
              </a:extLst>
            </p:cNvPr>
            <p:cNvSpPr txBox="1"/>
            <p:nvPr/>
          </p:nvSpPr>
          <p:spPr>
            <a:xfrm>
              <a:off x="8225689" y="2358042"/>
              <a:ext cx="397474" cy="271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sz="1200" b="1" dirty="0">
                  <a:latin typeface="Lucida Grande"/>
                </a:rPr>
                <a:t>2C</a:t>
              </a:r>
              <a:endParaRPr lang="en-US" sz="1600" b="1" i="0" dirty="0">
                <a:solidFill>
                  <a:srgbClr val="000000"/>
                </a:solidFill>
                <a:effectLst/>
                <a:latin typeface="Lucida Grande"/>
              </a:endParaRPr>
            </a:p>
          </p:txBody>
        </p:sp>
        <p:sp>
          <p:nvSpPr>
            <p:cNvPr id="28" name="Google Shape;314;p15">
              <a:extLst>
                <a:ext uri="{FF2B5EF4-FFF2-40B4-BE49-F238E27FC236}">
                  <a16:creationId xmlns:a16="http://schemas.microsoft.com/office/drawing/2014/main" id="{8A1598DF-8FB4-4802-D509-550BB8F7C1DA}"/>
                </a:ext>
              </a:extLst>
            </p:cNvPr>
            <p:cNvSpPr txBox="1"/>
            <p:nvPr/>
          </p:nvSpPr>
          <p:spPr>
            <a:xfrm>
              <a:off x="9255740" y="2351111"/>
              <a:ext cx="397474" cy="268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sz="1200" b="1" dirty="0">
                  <a:latin typeface="Lucida Grande"/>
                </a:rPr>
                <a:t>2C</a:t>
              </a:r>
              <a:endParaRPr lang="en-US" sz="1600" b="1" i="0" dirty="0">
                <a:solidFill>
                  <a:srgbClr val="000000"/>
                </a:solidFill>
                <a:effectLst/>
                <a:latin typeface="Lucida Grande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B284FA-9C60-3348-ADDC-40D1AF297F8F}"/>
                </a:ext>
              </a:extLst>
            </p:cNvPr>
            <p:cNvSpPr/>
            <p:nvPr/>
          </p:nvSpPr>
          <p:spPr>
            <a:xfrm>
              <a:off x="7191825" y="2651240"/>
              <a:ext cx="173443" cy="11896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FEB1AB8-421C-0765-6277-3B8FA01159AA}"/>
              </a:ext>
            </a:extLst>
          </p:cNvPr>
          <p:cNvSpPr/>
          <p:nvPr/>
        </p:nvSpPr>
        <p:spPr>
          <a:xfrm>
            <a:off x="4226253" y="3434391"/>
            <a:ext cx="2660166" cy="25107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Google Shape;314;p15">
            <a:extLst>
              <a:ext uri="{FF2B5EF4-FFF2-40B4-BE49-F238E27FC236}">
                <a16:creationId xmlns:a16="http://schemas.microsoft.com/office/drawing/2014/main" id="{6640ABA5-3C2B-0647-AEDF-077AFEE2F89D}"/>
              </a:ext>
            </a:extLst>
          </p:cNvPr>
          <p:cNvSpPr txBox="1"/>
          <p:nvPr/>
        </p:nvSpPr>
        <p:spPr>
          <a:xfrm>
            <a:off x="7603762" y="5006963"/>
            <a:ext cx="1864245" cy="31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200" b="1" i="0" dirty="0">
                <a:solidFill>
                  <a:srgbClr val="000000"/>
                </a:solidFill>
                <a:effectLst/>
                <a:latin typeface="Lucida Grande"/>
              </a:rPr>
              <a:t>Decoder building block </a:t>
            </a:r>
          </a:p>
          <a:p>
            <a:pPr algn="ctr"/>
            <a:endParaRPr lang="en-US" sz="1600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924931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</TotalTime>
  <Words>2284</Words>
  <Application>Microsoft Office PowerPoint</Application>
  <PresentationFormat>Widescreen</PresentationFormat>
  <Paragraphs>439</Paragraphs>
  <Slides>41</Slides>
  <Notes>39</Notes>
  <HiddenSlides>18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Calibri</vt:lpstr>
      <vt:lpstr>Cambria Math</vt:lpstr>
      <vt:lpstr>Consolas</vt:lpstr>
      <vt:lpstr>Courier New</vt:lpstr>
      <vt:lpstr>Lucida Grande</vt:lpstr>
      <vt:lpstr>mononoki NFM</vt:lpstr>
      <vt:lpstr>Söhne</vt:lpstr>
      <vt:lpstr>source-serif-pro</vt:lpstr>
      <vt:lpstr>Times New Roman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Jeremy Matos Cangalaya</cp:lastModifiedBy>
  <cp:revision>39</cp:revision>
  <dcterms:modified xsi:type="dcterms:W3CDTF">2023-05-17T00:23:42Z</dcterms:modified>
</cp:coreProperties>
</file>